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5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4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73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JOAO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11"/>
          <p:cNvSpPr>
            <a:spLocks noGrp="1"/>
          </p:cNvSpPr>
          <p:nvPr>
            <p:ph sz="quarter" idx="18" hasCustomPrompt="1"/>
          </p:nvPr>
        </p:nvSpPr>
        <p:spPr>
          <a:xfrm>
            <a:off x="282575" y="1086530"/>
            <a:ext cx="8580438" cy="588285"/>
          </a:xfrm>
          <a:prstGeom prst="rect">
            <a:avLst/>
          </a:prstGeom>
          <a:noFill/>
          <a:ln w="12700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 numCol="1" spcCol="180000">
            <a:normAutofit/>
          </a:bodyPr>
          <a:lstStyle>
            <a:lvl1pPr>
              <a:spcBef>
                <a:spcPts val="0"/>
              </a:spcBef>
              <a:defRPr sz="2400" baseline="0">
                <a:solidFill>
                  <a:srgbClr val="595959"/>
                </a:solidFill>
                <a:latin typeface="Calibri" panose="020F0502020204030204" pitchFamily="34" charset="0"/>
              </a:defRPr>
            </a:lvl1pPr>
          </a:lstStyle>
          <a:p>
            <a:pPr lvl="0"/>
            <a:r>
              <a:rPr lang="en-GB" noProof="0" dirty="0" smtClean="0"/>
              <a:t>Text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767514" y="1790700"/>
            <a:ext cx="2376487" cy="38338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20"/>
          </p:nvPr>
        </p:nvSpPr>
        <p:spPr>
          <a:xfrm>
            <a:off x="282575" y="1790700"/>
            <a:ext cx="6412301" cy="3833813"/>
          </a:xfrm>
        </p:spPr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dirty="0" smtClean="0"/>
              <a:t>Click icon to add table</a:t>
            </a:r>
            <a:endParaRPr lang="en-GB" dirty="0"/>
          </a:p>
        </p:txBody>
      </p:sp>
      <p:sp>
        <p:nvSpPr>
          <p:cNvPr id="12" name="Content Placeholder 4"/>
          <p:cNvSpPr>
            <a:spLocks noGrp="1"/>
          </p:cNvSpPr>
          <p:nvPr>
            <p:ph sz="quarter" idx="15" hasCustomPrompt="1"/>
          </p:nvPr>
        </p:nvSpPr>
        <p:spPr>
          <a:xfrm>
            <a:off x="282576" y="5700715"/>
            <a:ext cx="8580438" cy="319087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rgbClr val="595959"/>
                </a:solidFill>
              </a:defRPr>
            </a:lvl1pPr>
          </a:lstStyle>
          <a:p>
            <a:pPr lvl="0"/>
            <a:r>
              <a:rPr lang="en-GB" dirty="0" smtClean="0"/>
              <a:t>Click to add text</a:t>
            </a:r>
            <a:endParaRPr lang="en-GB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4" hasCustomPrompt="1"/>
          </p:nvPr>
        </p:nvSpPr>
        <p:spPr>
          <a:xfrm>
            <a:off x="282575" y="310551"/>
            <a:ext cx="8580438" cy="690492"/>
          </a:xfrm>
        </p:spPr>
        <p:txBody>
          <a:bodyPr anchor="b" anchorCtr="0">
            <a:norm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GB" dirty="0" smtClean="0"/>
              <a:t>Click to edit Master title style</a:t>
            </a:r>
            <a:endParaRPr lang="en-US" dirty="0" smtClean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14862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6D6F71"/>
                </a:solidFill>
                <a:latin typeface="Calibri" panose="020F0502020204030204" pitchFamily="34" charset="0"/>
              </a:defRPr>
            </a:lvl1pPr>
          </a:lstStyle>
          <a:p>
            <a:fld id="{79625F87-44A5-4BCE-BECC-3F62853E43A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866870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73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0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29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02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3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88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3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03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A04E2-DF21-4644-AD03-0FE926996765}" type="datetimeFigureOut">
              <a:rPr lang="en-US" smtClean="0"/>
              <a:t>11/3/16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7ABB2-8D1E-4D48-846A-EA843E946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275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1354931" y="751676"/>
            <a:ext cx="6435329" cy="588285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2016 scores vs</a:t>
            </a:r>
            <a:r>
              <a:rPr lang="en-US" i="1" dirty="0">
                <a:solidFill>
                  <a:srgbClr val="000000"/>
                </a:solidFill>
              </a:rPr>
              <a:t>. </a:t>
            </a:r>
            <a:r>
              <a:rPr lang="en-US" i="1" dirty="0" smtClean="0">
                <a:solidFill>
                  <a:srgbClr val="000000"/>
                </a:solidFill>
              </a:rPr>
              <a:t>2016 GEMS Benchmarks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sz="quarter" idx="20"/>
            <p:extLst/>
          </p:nvPr>
        </p:nvGraphicFramePr>
        <p:xfrm>
          <a:off x="1354930" y="2206340"/>
          <a:ext cx="6435333" cy="4610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07361"/>
                <a:gridCol w="742466"/>
                <a:gridCol w="785506"/>
              </a:tblGrid>
              <a:tr h="68215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Statements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N=630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US Curriculum benchmark 2016</a:t>
                      </a:r>
                    </a:p>
                    <a:p>
                      <a:pPr algn="ctr"/>
                      <a:r>
                        <a:rPr lang="en-US" sz="1200" b="1" baseline="0" dirty="0" smtClean="0">
                          <a:solidFill>
                            <a:schemeClr val="bg1"/>
                          </a:solidFill>
                        </a:rPr>
                        <a:t>N = 2,190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anchor="ctr">
                    <a:solidFill>
                      <a:schemeClr val="accent4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happy with my child’s progress at school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satisfied that the quality of teaching supports my child’s individual learning needs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offers strategies and opportunities for families to support learning at home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happy with the way the school supports my child’s personal and social development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provides guidance so my child knows what to do to improve in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7.1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Principal/Head of School has a positive impact on the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 algn="l" defTabSz="984033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effective communication between the school and home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7.4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makes my child want to learn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feel it is important for my child to learn Arabic at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7.9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15948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Overall, I am satisfied with the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227386">
                <a:tc>
                  <a:txBody>
                    <a:bodyPr/>
                    <a:lstStyle/>
                    <a:p>
                      <a:pPr marL="0" marR="0" algn="r" defTabSz="98403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Average school rating</a:t>
                      </a:r>
                      <a:endParaRPr lang="en-US" sz="1200" b="1" i="1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b">
                    <a:solidFill>
                      <a:schemeClr val="bg1"/>
                    </a:solidFill>
                  </a:tcPr>
                </a:tc>
              </a:tr>
              <a:tr h="227386">
                <a:tc>
                  <a:txBody>
                    <a:bodyPr/>
                    <a:lstStyle/>
                    <a:p>
                      <a:pPr marL="0" marR="0" algn="r" defTabSz="98403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Net Promoter Score</a:t>
                      </a:r>
                      <a:endParaRPr lang="en-US" sz="1200" b="1" i="1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>
                        <a:lnSpc>
                          <a:spcPct val="100000"/>
                        </a:lnSpc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227386">
                <a:tc>
                  <a:txBody>
                    <a:bodyPr/>
                    <a:lstStyle/>
                    <a:p>
                      <a:pPr marL="0" marR="0" indent="0" algn="r" defTabSz="984033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Promoter Average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84033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</a:p>
                  </a:txBody>
                  <a:tcPr marL="7144" marR="7144" marT="952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354931" y="156003"/>
            <a:ext cx="6435329" cy="690492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Parents’ feedback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625F87-44A5-4BCE-BECC-3F62853E43A0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79"/>
          <a:stretch/>
        </p:blipFill>
        <p:spPr>
          <a:xfrm>
            <a:off x="6307947" y="281671"/>
            <a:ext cx="1583925" cy="3313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54933" y="1509054"/>
            <a:ext cx="6425669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rgbClr val="000000"/>
                </a:solidFill>
              </a:rPr>
              <a:t>Average School Rating, NPS and NPA scores suggest that, from a parents’ perspective, the school’s performance was broadly in line (or slightly above) with the US Curriculum benchmark</a:t>
            </a:r>
            <a:r>
              <a:rPr lang="en-US" sz="1400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688570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8"/>
          </p:nvPr>
        </p:nvSpPr>
        <p:spPr>
          <a:xfrm>
            <a:off x="1316294" y="621050"/>
            <a:ext cx="6435329" cy="588285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rgbClr val="000000"/>
                </a:solidFill>
              </a:rPr>
              <a:t>2016 scores vs</a:t>
            </a:r>
            <a:r>
              <a:rPr lang="en-US" i="1" dirty="0">
                <a:solidFill>
                  <a:srgbClr val="000000"/>
                </a:solidFill>
              </a:rPr>
              <a:t>. </a:t>
            </a:r>
            <a:r>
              <a:rPr lang="en-US" i="1" dirty="0" smtClean="0">
                <a:solidFill>
                  <a:srgbClr val="000000"/>
                </a:solidFill>
              </a:rPr>
              <a:t>2015</a:t>
            </a:r>
            <a:endParaRPr lang="en-US" i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9" name="Table Placeholder 8"/>
          <p:cNvGraphicFramePr>
            <a:graphicFrameLocks noGrp="1"/>
          </p:cNvGraphicFramePr>
          <p:nvPr>
            <p:ph type="tbl" sz="quarter" idx="20"/>
            <p:extLst/>
          </p:nvPr>
        </p:nvGraphicFramePr>
        <p:xfrm>
          <a:off x="1335609" y="2874295"/>
          <a:ext cx="6416014" cy="37837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5992"/>
                <a:gridCol w="1065011"/>
                <a:gridCol w="1065011"/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Statements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2015</a:t>
                      </a:r>
                    </a:p>
                    <a:p>
                      <a:pPr marL="0" marR="0" indent="0" algn="ctr" defTabSz="98403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N=493</a:t>
                      </a:r>
                    </a:p>
                  </a:txBody>
                  <a:tcPr marL="68580" marR="68580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2016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N=630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>
                    <a:solidFill>
                      <a:schemeClr val="accent4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200" b="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happy with my child’s progress at school</a:t>
                      </a:r>
                      <a:endParaRPr lang="en-US" sz="1200" b="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satisfied that the quality of teaching supports my child’s individual learning needs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7.4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offers strategies and opportunities for families to support learning at home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-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</a:rPr>
                        <a:t>7.3</a:t>
                      </a:r>
                      <a:endParaRPr lang="en-US" sz="1200" b="0" i="0" u="none" strike="noStrike" dirty="0">
                        <a:solidFill>
                          <a:srgbClr val="333333"/>
                        </a:solidFill>
                        <a:effectLst/>
                        <a:latin typeface="+mj-lt"/>
                      </a:endParaRPr>
                    </a:p>
                  </a:txBody>
                  <a:tcPr marL="7144" marR="7144" marT="9525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am happy with the way the school supports my child’s personal and social development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provides guidance so my child knows what to do to improve in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Principal/Head of School has a positive impact on the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7.3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84033" rtl="0" eaLnBrk="1" fontAlgn="b" latinLnBrk="0" hangingPunct="1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 algn="l" defTabSz="984033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is effective communication between the school and home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The school makes my child want to learn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 feel it is important for my child to learn Arabic at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7.7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16694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Overall, I am satisfied with the school</a:t>
                      </a:r>
                      <a:endParaRPr lang="en-US" sz="12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-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0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 defTabSz="984033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Average school rating</a:t>
                      </a:r>
                      <a:endParaRPr lang="en-US" sz="1200" b="1" i="1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1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7.5</a:t>
                      </a:r>
                      <a:endParaRPr lang="en-US" sz="1200" b="1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66376">
                <a:tc>
                  <a:txBody>
                    <a:bodyPr/>
                    <a:lstStyle/>
                    <a:p>
                      <a:pPr marL="0" marR="0" algn="r" defTabSz="984033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Net Promoter Score</a:t>
                      </a:r>
                      <a:endParaRPr lang="en-US" sz="1200" b="1" i="1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endParaRPr lang="en-US" sz="1200" b="1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13</a:t>
                      </a:r>
                      <a:endParaRPr lang="en-US" sz="1200" b="1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chemeClr val="bg1"/>
                    </a:solidFill>
                  </a:tcPr>
                </a:tc>
              </a:tr>
              <a:tr h="166376">
                <a:tc>
                  <a:txBody>
                    <a:bodyPr/>
                    <a:lstStyle/>
                    <a:p>
                      <a:pPr marL="0" marR="0" indent="0" algn="r" defTabSz="984033" rtl="0" eaLnBrk="1" fontAlgn="b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1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Promoter Average</a:t>
                      </a:r>
                    </a:p>
                  </a:txBody>
                  <a:tcPr marL="51435" marR="51435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7.2</a:t>
                      </a:r>
                      <a:endParaRPr lang="en-US" sz="1200" b="1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144" marR="7144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kern="1200" dirty="0" smtClean="0">
                          <a:solidFill>
                            <a:srgbClr val="333333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7.6</a:t>
                      </a:r>
                      <a:endParaRPr lang="en-US" sz="1200" b="1" i="0" u="none" strike="noStrike" kern="1200" dirty="0">
                        <a:solidFill>
                          <a:srgbClr val="333333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763" marR="4763" marT="635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6" name="Text Placeholder 5"/>
          <p:cNvSpPr>
            <a:spLocks noGrp="1"/>
          </p:cNvSpPr>
          <p:nvPr>
            <p:ph type="body" sz="quarter" idx="24"/>
          </p:nvPr>
        </p:nvSpPr>
        <p:spPr>
          <a:xfrm>
            <a:off x="1316294" y="25377"/>
            <a:ext cx="6435329" cy="690492"/>
          </a:xfrm>
        </p:spPr>
        <p:txBody>
          <a:bodyPr>
            <a:normAutofit/>
          </a:bodyPr>
          <a:lstStyle/>
          <a:p>
            <a:pPr lvl="0"/>
            <a:r>
              <a:rPr lang="en-US" sz="2800" dirty="0"/>
              <a:t>Parents’ feedback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9625F87-44A5-4BCE-BECC-3F62853E43A0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079"/>
          <a:stretch/>
        </p:blipFill>
        <p:spPr>
          <a:xfrm>
            <a:off x="6307947" y="281671"/>
            <a:ext cx="1583925" cy="33139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337119" y="1369078"/>
            <a:ext cx="6435329" cy="1538883"/>
          </a:xfrm>
          <a:prstGeom prst="rect">
            <a:avLst/>
          </a:prstGeom>
          <a:solidFill>
            <a:schemeClr val="bg1"/>
          </a:solidFill>
          <a:ln>
            <a:solidFill>
              <a:schemeClr val="accent4"/>
            </a:solidFill>
          </a:ln>
        </p:spPr>
        <p:txBody>
          <a:bodyPr wrap="square" rtlCol="0" anchor="ctr" anchorCtr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rgbClr val="000000"/>
                </a:solidFill>
              </a:rPr>
              <a:t>Parents with children at GEMS American Academy rated their experience of the school in line with 2015.</a:t>
            </a:r>
          </a:p>
          <a:p>
            <a:pPr algn="just">
              <a:spcBef>
                <a:spcPts val="600"/>
              </a:spcBef>
            </a:pPr>
            <a:r>
              <a:rPr lang="en-US" sz="14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Scores suggest parents had a </a:t>
            </a: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consistent experience with the school across various parameters, with scores ranging from 7.3 to 7.7.</a:t>
            </a:r>
          </a:p>
          <a:p>
            <a:pPr algn="just">
              <a:spcBef>
                <a:spcPts val="600"/>
              </a:spcBef>
            </a:pPr>
            <a:r>
              <a:rPr lang="en-US" sz="14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An Average School Rating of 7.5 and a NPS 13 suggest that, although positive, parents’ experience of the school could be improved further.</a:t>
            </a:r>
          </a:p>
        </p:txBody>
      </p:sp>
    </p:spTree>
    <p:extLst>
      <p:ext uri="{BB962C8B-B14F-4D97-AF65-F5344CB8AC3E}">
        <p14:creationId xmlns:p14="http://schemas.microsoft.com/office/powerpoint/2010/main" val="2945845264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447</Words>
  <Application>Microsoft Macintosh PowerPoint</Application>
  <PresentationFormat>On-screen Show (4:3)</PresentationFormat>
  <Paragraphs>99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GEMS American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GAA Admin</dc:creator>
  <cp:lastModifiedBy>GAA Admin</cp:lastModifiedBy>
  <cp:revision>2</cp:revision>
  <cp:lastPrinted>2016-11-03T08:38:14Z</cp:lastPrinted>
  <dcterms:created xsi:type="dcterms:W3CDTF">2016-11-03T08:34:52Z</dcterms:created>
  <dcterms:modified xsi:type="dcterms:W3CDTF">2016-11-03T08:56:36Z</dcterms:modified>
</cp:coreProperties>
</file>