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4"/>
  </p:sldMasterIdLst>
  <p:notesMasterIdLst>
    <p:notesMasterId r:id="rId26"/>
  </p:notesMasterIdLst>
  <p:sldIdLst>
    <p:sldId id="289" r:id="rId5"/>
    <p:sldId id="290" r:id="rId6"/>
    <p:sldId id="291" r:id="rId7"/>
    <p:sldId id="312" r:id="rId8"/>
    <p:sldId id="277" r:id="rId9"/>
    <p:sldId id="310" r:id="rId10"/>
    <p:sldId id="278" r:id="rId11"/>
    <p:sldId id="279" r:id="rId12"/>
    <p:sldId id="280" r:id="rId13"/>
    <p:sldId id="316" r:id="rId14"/>
    <p:sldId id="302" r:id="rId15"/>
    <p:sldId id="301" r:id="rId16"/>
    <p:sldId id="304" r:id="rId17"/>
    <p:sldId id="332" r:id="rId18"/>
    <p:sldId id="333" r:id="rId19"/>
    <p:sldId id="331" r:id="rId20"/>
    <p:sldId id="334" r:id="rId21"/>
    <p:sldId id="306" r:id="rId22"/>
    <p:sldId id="305" r:id="rId23"/>
    <p:sldId id="328" r:id="rId24"/>
    <p:sldId id="32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5382" autoAdjust="0"/>
  </p:normalViewPr>
  <p:slideViewPr>
    <p:cSldViewPr>
      <p:cViewPr varScale="1">
        <p:scale>
          <a:sx n="82" d="100"/>
          <a:sy n="82" d="100"/>
        </p:scale>
        <p:origin x="102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5A7531-0C17-4B63-A1FA-301765A5E3A4}" type="datetimeFigureOut">
              <a:rPr lang="en-US" smtClean="0"/>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72492A-F7E2-4A4A-AF01-F047C9C491C0}" type="slidenum">
              <a:rPr lang="en-US" smtClean="0"/>
              <a:t>‹#›</a:t>
            </a:fld>
            <a:endParaRPr lang="en-US"/>
          </a:p>
        </p:txBody>
      </p:sp>
    </p:spTree>
    <p:extLst>
      <p:ext uri="{BB962C8B-B14F-4D97-AF65-F5344CB8AC3E}">
        <p14:creationId xmlns:p14="http://schemas.microsoft.com/office/powerpoint/2010/main" val="103744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MAP stands for Measure of Academic Progress.</a:t>
            </a:r>
            <a:r>
              <a:rPr lang="en-US" baseline="0" dirty="0" smtClean="0"/>
              <a:t>  The tests are computerized and adaptive in Language, Reading and Mathematics.  As students respond correctly they are given questions that become more challenging as students respond incorrectly the material becomes easier.  </a:t>
            </a:r>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2</a:t>
            </a:fld>
            <a:endParaRPr lang="en-US" dirty="0"/>
          </a:p>
        </p:txBody>
      </p:sp>
    </p:spTree>
    <p:extLst>
      <p:ext uri="{BB962C8B-B14F-4D97-AF65-F5344CB8AC3E}">
        <p14:creationId xmlns:p14="http://schemas.microsoft.com/office/powerpoint/2010/main" val="1313300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 sample ideas to encourage continued achievement and progress in mathematics. More can be found in the parent tool kit on www.nwea.org</a:t>
            </a:r>
            <a:endParaRPr lang="en-US" dirty="0" smtClean="0"/>
          </a:p>
          <a:p>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13</a:t>
            </a:fld>
            <a:endParaRPr lang="en-US"/>
          </a:p>
        </p:txBody>
      </p:sp>
    </p:spTree>
    <p:extLst>
      <p:ext uri="{BB962C8B-B14F-4D97-AF65-F5344CB8AC3E}">
        <p14:creationId xmlns:p14="http://schemas.microsoft.com/office/powerpoint/2010/main" val="2842734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Suggested websites to stimulate student growth in reading and language usage</a:t>
            </a:r>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18</a:t>
            </a:fld>
            <a:endParaRPr lang="en-US"/>
          </a:p>
        </p:txBody>
      </p:sp>
    </p:spTree>
    <p:extLst>
      <p:ext uri="{BB962C8B-B14F-4D97-AF65-F5344CB8AC3E}">
        <p14:creationId xmlns:p14="http://schemas.microsoft.com/office/powerpoint/2010/main" val="2867119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Suggested websites for mathematics</a:t>
            </a:r>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19</a:t>
            </a:fld>
            <a:endParaRPr lang="en-US"/>
          </a:p>
        </p:txBody>
      </p:sp>
    </p:spTree>
    <p:extLst>
      <p:ext uri="{BB962C8B-B14F-4D97-AF65-F5344CB8AC3E}">
        <p14:creationId xmlns:p14="http://schemas.microsoft.com/office/powerpoint/2010/main" val="48215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 at GEMS American</a:t>
            </a:r>
            <a:r>
              <a:rPr lang="en-US" baseline="0" dirty="0" smtClean="0"/>
              <a:t> Academy use the MAP tests to help identify academic ability, monitoring of progress and to plan for differentiated instruction to meet the needs of all students.  </a:t>
            </a:r>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3</a:t>
            </a:fld>
            <a:endParaRPr lang="en-US" dirty="0"/>
          </a:p>
        </p:txBody>
      </p:sp>
    </p:spTree>
    <p:extLst>
      <p:ext uri="{BB962C8B-B14F-4D97-AF65-F5344CB8AC3E}">
        <p14:creationId xmlns:p14="http://schemas.microsoft.com/office/powerpoint/2010/main" val="1406317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Season/Year</a:t>
            </a:r>
            <a:r>
              <a:rPr lang="en-US" sz="1200" b="1" kern="1200" baseline="0" dirty="0" smtClean="0">
                <a:solidFill>
                  <a:schemeClr val="tx1"/>
                </a:solidFill>
                <a:effectLst/>
                <a:latin typeface="+mn-lt"/>
                <a:ea typeface="+mn-ea"/>
                <a:cs typeface="+mn-cs"/>
              </a:rPr>
              <a:t> – </a:t>
            </a:r>
            <a:r>
              <a:rPr lang="en-US" sz="1200" b="0" kern="1200" baseline="0" dirty="0" smtClean="0">
                <a:solidFill>
                  <a:schemeClr val="tx1"/>
                </a:solidFill>
                <a:effectLst/>
                <a:latin typeface="+mn-lt"/>
                <a:ea typeface="+mn-ea"/>
                <a:cs typeface="+mn-cs"/>
              </a:rPr>
              <a:t>Depending on how long your child has been in the school determines how many tests there are.  This allows you to track your child's growth over time.</a:t>
            </a:r>
            <a:endParaRPr lang="en-US" sz="1200" b="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Student Score Range</a:t>
            </a:r>
            <a:r>
              <a:rPr lang="en-US" sz="1200" kern="1200" dirty="0" smtClean="0">
                <a:solidFill>
                  <a:schemeClr val="tx1"/>
                </a:solidFill>
                <a:effectLst/>
                <a:latin typeface="+mn-lt"/>
                <a:ea typeface="+mn-ea"/>
                <a:cs typeface="+mn-cs"/>
              </a:rPr>
              <a:t> – the number highlighted in bold is the RIT (Rasch Unit) score and reflects the level at which your child is currently performing.  Because no score is absolute the score range indicates if the student took the test again their score would fall into this range.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What is the RIT score?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RIT score is short for Rausch Unit.  The RIT scale is consistent; one RIT is always one RIT.  For example a student who grows from 165-170 has the same amount of instruction growth as a student who grows from 280 – 285 – 5 RIT points of growth</a:t>
            </a:r>
          </a:p>
          <a:p>
            <a:endParaRPr lang="en-US" dirty="0" smtClean="0"/>
          </a:p>
          <a:p>
            <a:r>
              <a:rPr lang="en-US" sz="1200" b="1" kern="1200" dirty="0" smtClean="0">
                <a:solidFill>
                  <a:schemeClr val="tx1"/>
                </a:solidFill>
                <a:effectLst/>
                <a:latin typeface="+mn-lt"/>
                <a:ea typeface="+mn-ea"/>
                <a:cs typeface="+mn-cs"/>
              </a:rPr>
              <a:t>District Average</a:t>
            </a:r>
            <a:r>
              <a:rPr lang="en-US" sz="1200" kern="1200" dirty="0" smtClean="0">
                <a:solidFill>
                  <a:schemeClr val="tx1"/>
                </a:solidFill>
                <a:effectLst/>
                <a:latin typeface="+mn-lt"/>
                <a:ea typeface="+mn-ea"/>
                <a:cs typeface="+mn-cs"/>
              </a:rPr>
              <a:t> – This shows the average score of students who have taken this test in the school.</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Norm Group Average</a:t>
            </a:r>
            <a:r>
              <a:rPr lang="en-US" sz="1200" kern="1200" dirty="0" smtClean="0">
                <a:solidFill>
                  <a:schemeClr val="tx1"/>
                </a:solidFill>
                <a:effectLst/>
                <a:latin typeface="+mn-lt"/>
                <a:ea typeface="+mn-ea"/>
                <a:cs typeface="+mn-cs"/>
              </a:rPr>
              <a:t> – This shows the average score of students who have taken this test in the US.</a:t>
            </a:r>
          </a:p>
          <a:p>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5</a:t>
            </a:fld>
            <a:endParaRPr lang="en-US" dirty="0"/>
          </a:p>
        </p:txBody>
      </p:sp>
    </p:spTree>
    <p:extLst>
      <p:ext uri="{BB962C8B-B14F-4D97-AF65-F5344CB8AC3E}">
        <p14:creationId xmlns:p14="http://schemas.microsoft.com/office/powerpoint/2010/main" val="3266574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Student Growth</a:t>
            </a:r>
            <a:r>
              <a:rPr lang="en-US" sz="1200" kern="1200" dirty="0" smtClean="0">
                <a:solidFill>
                  <a:schemeClr val="tx1"/>
                </a:solidFill>
                <a:effectLst/>
                <a:latin typeface="+mn-lt"/>
                <a:ea typeface="+mn-ea"/>
                <a:cs typeface="+mn-cs"/>
              </a:rPr>
              <a:t> – This shows the instructional growth over one year</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Typical Growth</a:t>
            </a:r>
            <a:r>
              <a:rPr lang="en-US" sz="1200" kern="1200" dirty="0" smtClean="0">
                <a:solidFill>
                  <a:schemeClr val="tx1"/>
                </a:solidFill>
                <a:effectLst/>
                <a:latin typeface="+mn-lt"/>
                <a:ea typeface="+mn-ea"/>
                <a:cs typeface="+mn-cs"/>
              </a:rPr>
              <a:t> – every child is unique but from NWEA’s norm study an average is taken to get an idea for how much RIT growth a student might show over a year.  </a:t>
            </a:r>
          </a:p>
          <a:p>
            <a:endParaRPr lang="en-US" dirty="0" smtClean="0"/>
          </a:p>
          <a:p>
            <a:r>
              <a:rPr lang="en-US" b="1" dirty="0" smtClean="0"/>
              <a:t>These only appear</a:t>
            </a:r>
            <a:r>
              <a:rPr lang="en-US" b="1" baseline="0" dirty="0" smtClean="0"/>
              <a:t> at the end of one whole testing year – you will get these results after the Spring MAP tests.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Student Percentile Range</a:t>
            </a:r>
            <a:r>
              <a:rPr lang="en-US" sz="1200" kern="1200" dirty="0" smtClean="0">
                <a:solidFill>
                  <a:schemeClr val="tx1"/>
                </a:solidFill>
                <a:effectLst/>
                <a:latin typeface="+mn-lt"/>
                <a:ea typeface="+mn-ea"/>
                <a:cs typeface="+mn-cs"/>
              </a:rPr>
              <a:t> – this tells you how your child is doing compared to other students in the same grade.  For example, if your 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grader has a percentile score of 81 in reading, your child is equal to or better than 81% of 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graders who have taken the MAP test.  </a:t>
            </a:r>
          </a:p>
          <a:p>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6</a:t>
            </a:fld>
            <a:endParaRPr lang="en-US" dirty="0"/>
          </a:p>
        </p:txBody>
      </p:sp>
    </p:spTree>
    <p:extLst>
      <p:ext uri="{BB962C8B-B14F-4D97-AF65-F5344CB8AC3E}">
        <p14:creationId xmlns:p14="http://schemas.microsoft.com/office/powerpoint/2010/main" val="819105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Student Growth</a:t>
            </a:r>
            <a:r>
              <a:rPr lang="en-US" sz="1200" kern="1200" dirty="0" smtClean="0">
                <a:solidFill>
                  <a:schemeClr val="tx1"/>
                </a:solidFill>
                <a:effectLst/>
                <a:latin typeface="+mn-lt"/>
                <a:ea typeface="+mn-ea"/>
                <a:cs typeface="+mn-cs"/>
              </a:rPr>
              <a:t> – This shows the instructional growth over one year</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Typical Growth</a:t>
            </a:r>
            <a:r>
              <a:rPr lang="en-US" sz="1200" kern="1200" dirty="0" smtClean="0">
                <a:solidFill>
                  <a:schemeClr val="tx1"/>
                </a:solidFill>
                <a:effectLst/>
                <a:latin typeface="+mn-lt"/>
                <a:ea typeface="+mn-ea"/>
                <a:cs typeface="+mn-cs"/>
              </a:rPr>
              <a:t> – every child is unique but from NWEA’s norm study an average is taken to get an idea for how much RIT growth a student might show over a year.  </a:t>
            </a:r>
          </a:p>
          <a:p>
            <a:endParaRPr lang="en-US" dirty="0" smtClean="0"/>
          </a:p>
          <a:p>
            <a:r>
              <a:rPr lang="en-US" b="1" dirty="0" smtClean="0"/>
              <a:t>These only appear</a:t>
            </a:r>
            <a:r>
              <a:rPr lang="en-US" b="1" baseline="0" dirty="0" smtClean="0"/>
              <a:t> at the end of one whole testing year – you will get these results after the Spring MAP tests.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Student Percentile Range</a:t>
            </a:r>
            <a:r>
              <a:rPr lang="en-US" sz="1200" kern="1200" dirty="0" smtClean="0">
                <a:solidFill>
                  <a:schemeClr val="tx1"/>
                </a:solidFill>
                <a:effectLst/>
                <a:latin typeface="+mn-lt"/>
                <a:ea typeface="+mn-ea"/>
                <a:cs typeface="+mn-cs"/>
              </a:rPr>
              <a:t> – this tells you how your child is doing compared to other students in the same grade.  For example, if your 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grader has a percentile score of 81 in reading, your child is equal to or better than 81% of 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graders who have taken the MAP test.  </a:t>
            </a:r>
          </a:p>
          <a:p>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7</a:t>
            </a:fld>
            <a:endParaRPr lang="en-US"/>
          </a:p>
        </p:txBody>
      </p:sp>
    </p:spTree>
    <p:extLst>
      <p:ext uri="{BB962C8B-B14F-4D97-AF65-F5344CB8AC3E}">
        <p14:creationId xmlns:p14="http://schemas.microsoft.com/office/powerpoint/2010/main" val="819105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Goal Performance</a:t>
            </a:r>
            <a:r>
              <a:rPr lang="en-US" sz="1200" kern="1200" dirty="0" smtClean="0">
                <a:solidFill>
                  <a:schemeClr val="tx1"/>
                </a:solidFill>
                <a:effectLst/>
                <a:latin typeface="+mn-lt"/>
                <a:ea typeface="+mn-ea"/>
                <a:cs typeface="+mn-cs"/>
              </a:rPr>
              <a:t> – Each MAP is made up of parts, called ‘goal areas’ you can use this to see if your child has stronger of weaker areas.</a:t>
            </a:r>
          </a:p>
          <a:p>
            <a:r>
              <a:rPr lang="en-US" sz="1200" kern="1200" dirty="0" smtClean="0">
                <a:solidFill>
                  <a:schemeClr val="tx1"/>
                </a:solidFill>
                <a:effectLst/>
                <a:latin typeface="+mn-lt"/>
                <a:ea typeface="+mn-ea"/>
                <a:cs typeface="+mn-cs"/>
              </a:rPr>
              <a:t> </a:t>
            </a:r>
          </a:p>
          <a:p>
            <a:r>
              <a:rPr lang="en-US" sz="1200" b="1" kern="1200" dirty="0" err="1" smtClean="0">
                <a:solidFill>
                  <a:schemeClr val="tx1"/>
                </a:solidFill>
                <a:effectLst/>
                <a:latin typeface="+mn-lt"/>
                <a:ea typeface="+mn-ea"/>
                <a:cs typeface="+mn-cs"/>
              </a:rPr>
              <a:t>Lexile</a:t>
            </a:r>
            <a:r>
              <a:rPr lang="en-US" sz="1200" b="1" kern="1200" dirty="0" smtClean="0">
                <a:solidFill>
                  <a:schemeClr val="tx1"/>
                </a:solidFill>
                <a:effectLst/>
                <a:latin typeface="+mn-lt"/>
                <a:ea typeface="+mn-ea"/>
                <a:cs typeface="+mn-cs"/>
              </a:rPr>
              <a:t> Range</a:t>
            </a:r>
            <a:r>
              <a:rPr lang="en-US" sz="1200" kern="1200" dirty="0" smtClean="0">
                <a:solidFill>
                  <a:schemeClr val="tx1"/>
                </a:solidFill>
                <a:effectLst/>
                <a:latin typeface="+mn-lt"/>
                <a:ea typeface="+mn-ea"/>
                <a:cs typeface="+mn-cs"/>
              </a:rPr>
              <a:t> – The </a:t>
            </a:r>
            <a:r>
              <a:rPr lang="en-US" sz="1200" kern="1200" dirty="0" err="1" smtClean="0">
                <a:solidFill>
                  <a:schemeClr val="tx1"/>
                </a:solidFill>
                <a:effectLst/>
                <a:latin typeface="+mn-lt"/>
                <a:ea typeface="+mn-ea"/>
                <a:cs typeface="+mn-cs"/>
              </a:rPr>
              <a:t>Lexile</a:t>
            </a:r>
            <a:r>
              <a:rPr lang="en-US" sz="1200" kern="1200" dirty="0" smtClean="0">
                <a:solidFill>
                  <a:schemeClr val="tx1"/>
                </a:solidFill>
                <a:effectLst/>
                <a:latin typeface="+mn-lt"/>
                <a:ea typeface="+mn-ea"/>
                <a:cs typeface="+mn-cs"/>
              </a:rPr>
              <a:t> score gives you some additional information about your child’s reading and this score relates to varying difficulty level of books.  </a:t>
            </a:r>
          </a:p>
          <a:p>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8</a:t>
            </a:fld>
            <a:endParaRPr lang="en-US"/>
          </a:p>
        </p:txBody>
      </p:sp>
    </p:spTree>
    <p:extLst>
      <p:ext uri="{BB962C8B-B14F-4D97-AF65-F5344CB8AC3E}">
        <p14:creationId xmlns:p14="http://schemas.microsoft.com/office/powerpoint/2010/main" val="1808546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graphs on the back show student growth (blue) compared to the international (orange) and US (light blue) norms.</a:t>
            </a:r>
          </a:p>
          <a:p>
            <a:r>
              <a:rPr lang="en-US" dirty="0" smtClean="0"/>
              <a:t>Below the graphs, the student’s strengths in the different strands are listed.</a:t>
            </a:r>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9</a:t>
            </a:fld>
            <a:endParaRPr lang="en-US"/>
          </a:p>
        </p:txBody>
      </p:sp>
    </p:spTree>
    <p:extLst>
      <p:ext uri="{BB962C8B-B14F-4D97-AF65-F5344CB8AC3E}">
        <p14:creationId xmlns:p14="http://schemas.microsoft.com/office/powerpoint/2010/main" val="3602133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 sample ideas to encourage continued achievement and progress in reading. More can be found in the parent tool kit on www.nwea.org</a:t>
            </a:r>
            <a:endParaRPr lang="en-US" dirty="0" smtClean="0"/>
          </a:p>
          <a:p>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11</a:t>
            </a:fld>
            <a:endParaRPr lang="en-US"/>
          </a:p>
        </p:txBody>
      </p:sp>
    </p:spTree>
    <p:extLst>
      <p:ext uri="{BB962C8B-B14F-4D97-AF65-F5344CB8AC3E}">
        <p14:creationId xmlns:p14="http://schemas.microsoft.com/office/powerpoint/2010/main" val="2266297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Some sample ideas to encourage continued achievement and progress in language use. More can be found in the parent tool kit on www.nwea.org</a:t>
            </a:r>
            <a:endParaRPr lang="en-US" dirty="0"/>
          </a:p>
        </p:txBody>
      </p:sp>
      <p:sp>
        <p:nvSpPr>
          <p:cNvPr id="4" name="Slide Number Placeholder 3"/>
          <p:cNvSpPr>
            <a:spLocks noGrp="1"/>
          </p:cNvSpPr>
          <p:nvPr>
            <p:ph type="sldNum" sz="quarter" idx="10"/>
          </p:nvPr>
        </p:nvSpPr>
        <p:spPr/>
        <p:txBody>
          <a:bodyPr/>
          <a:lstStyle/>
          <a:p>
            <a:fld id="{6C72492A-F7E2-4A4A-AF01-F047C9C491C0}" type="slidenum">
              <a:rPr lang="en-US" smtClean="0"/>
              <a:t>12</a:t>
            </a:fld>
            <a:endParaRPr lang="en-US"/>
          </a:p>
        </p:txBody>
      </p:sp>
    </p:spTree>
    <p:extLst>
      <p:ext uri="{BB962C8B-B14F-4D97-AF65-F5344CB8AC3E}">
        <p14:creationId xmlns:p14="http://schemas.microsoft.com/office/powerpoint/2010/main" val="4161949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58BBA94-0C3A-4B40-9A52-EF03608B6D2B}" type="datetimeFigureOut">
              <a:rPr lang="en-US" smtClean="0"/>
              <a:t>12/9/2014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76E3B74-4B5E-40AC-BC15-AF8C90F087C2}"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BBA94-0C3A-4B40-9A52-EF03608B6D2B}"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E3B74-4B5E-40AC-BC15-AF8C90F087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8BBA94-0C3A-4B40-9A52-EF03608B6D2B}"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76E3B74-4B5E-40AC-BC15-AF8C90F087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8BBA94-0C3A-4B40-9A52-EF03608B6D2B}"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E3B74-4B5E-40AC-BC15-AF8C90F087C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58BBA94-0C3A-4B40-9A52-EF03608B6D2B}" type="datetimeFigureOut">
              <a:rPr lang="en-US" smtClean="0"/>
              <a:t>12/9/2014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76E3B74-4B5E-40AC-BC15-AF8C90F087C2}"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8BBA94-0C3A-4B40-9A52-EF03608B6D2B}"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E3B74-4B5E-40AC-BC15-AF8C90F087C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8BBA94-0C3A-4B40-9A52-EF03608B6D2B}"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6E3B74-4B5E-40AC-BC15-AF8C90F087C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58BBA94-0C3A-4B40-9A52-EF03608B6D2B}"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6E3B74-4B5E-40AC-BC15-AF8C90F087C2}"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58BBA94-0C3A-4B40-9A52-EF03608B6D2B}"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6E3B74-4B5E-40AC-BC15-AF8C90F087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BBA94-0C3A-4B40-9A52-EF03608B6D2B}"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76E3B74-4B5E-40AC-BC15-AF8C90F087C2}"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BBA94-0C3A-4B40-9A52-EF03608B6D2B}"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E3B74-4B5E-40AC-BC15-AF8C90F087C2}"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58BBA94-0C3A-4B40-9A52-EF03608B6D2B}" type="datetimeFigureOut">
              <a:rPr lang="en-US" smtClean="0"/>
              <a:t>12/9/2014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76E3B74-4B5E-40AC-BC15-AF8C90F087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scholastic.com/" TargetMode="External"/><Relationship Id="rId7" Type="http://schemas.openxmlformats.org/officeDocument/2006/relationships/hyperlink" Target="http://www.brainpopesl.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raz-kids.com/" TargetMode="External"/><Relationship Id="rId5" Type="http://schemas.openxmlformats.org/officeDocument/2006/relationships/hyperlink" Target="http://www.funbrain.com/" TargetMode="External"/><Relationship Id="rId4" Type="http://schemas.openxmlformats.org/officeDocument/2006/relationships/hyperlink" Target="http://www.lexile.co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aaamath.com/" TargetMode="External"/><Relationship Id="rId7" Type="http://schemas.openxmlformats.org/officeDocument/2006/relationships/hyperlink" Target="http://www.khanacademy.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mathletics.com/" TargetMode="External"/><Relationship Id="rId5" Type="http://schemas.openxmlformats.org/officeDocument/2006/relationships/hyperlink" Target="http://www.mathisfun.com/" TargetMode="External"/><Relationship Id="rId4" Type="http://schemas.openxmlformats.org/officeDocument/2006/relationships/hyperlink" Target="http://www.coolmath.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rainpopjr.com/" TargetMode="External"/><Relationship Id="rId2" Type="http://schemas.openxmlformats.org/officeDocument/2006/relationships/hyperlink" Target="http://www.brainpop.co.u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6324600" cy="3384376"/>
          </a:xfrm>
        </p:spPr>
        <p:txBody>
          <a:bodyPr>
            <a:normAutofit/>
          </a:bodyPr>
          <a:lstStyle/>
          <a:p>
            <a:r>
              <a:rPr lang="en-US" sz="5300" dirty="0" smtClean="0"/>
              <a:t>MAP Testing</a:t>
            </a:r>
            <a:r>
              <a:rPr lang="en-US" dirty="0" smtClean="0"/>
              <a:t/>
            </a:r>
            <a:br>
              <a:rPr lang="en-US" dirty="0" smtClean="0"/>
            </a:br>
            <a:r>
              <a:rPr lang="en-US" sz="2000" dirty="0" smtClean="0"/>
              <a:t>MEASUREs </a:t>
            </a:r>
            <a:r>
              <a:rPr lang="en-US" sz="2000" dirty="0"/>
              <a:t>OF ACADEMIC </a:t>
            </a:r>
            <a:r>
              <a:rPr lang="en-US" sz="2000" dirty="0" smtClean="0"/>
              <a:t>PROGRESS</a:t>
            </a:r>
            <a:br>
              <a:rPr lang="en-US" sz="2000" dirty="0" smtClean="0"/>
            </a:br>
            <a:r>
              <a:rPr lang="en-US" sz="2000" dirty="0"/>
              <a:t/>
            </a:r>
            <a:br>
              <a:rPr lang="en-US" sz="2000" dirty="0"/>
            </a:br>
            <a:r>
              <a:rPr lang="en-US" sz="2000" dirty="0" smtClean="0"/>
              <a:t> December 9, 2014</a:t>
            </a:r>
            <a:endParaRPr lang="en-US" sz="4800" dirty="0"/>
          </a:p>
        </p:txBody>
      </p:sp>
      <p:pic>
        <p:nvPicPr>
          <p:cNvPr id="3" name="Picture 2"/>
          <p:cNvPicPr>
            <a:picLocks noChangeAspect="1"/>
          </p:cNvPicPr>
          <p:nvPr/>
        </p:nvPicPr>
        <p:blipFill>
          <a:blip r:embed="rId2"/>
          <a:stretch>
            <a:fillRect/>
          </a:stretch>
        </p:blipFill>
        <p:spPr>
          <a:xfrm>
            <a:off x="179512" y="4545098"/>
            <a:ext cx="6624736" cy="1664753"/>
          </a:xfrm>
          <a:prstGeom prst="rect">
            <a:avLst/>
          </a:prstGeom>
        </p:spPr>
      </p:pic>
    </p:spTree>
    <p:extLst>
      <p:ext uri="{BB962C8B-B14F-4D97-AF65-F5344CB8AC3E}">
        <p14:creationId xmlns:p14="http://schemas.microsoft.com/office/powerpoint/2010/main" val="2292477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people have areas of strengths and weakness</a:t>
            </a:r>
          </a:p>
          <a:p>
            <a:r>
              <a:rPr lang="en-US" dirty="0" smtClean="0"/>
              <a:t>This could be a section of the curriculum that has yet to be taught</a:t>
            </a:r>
          </a:p>
          <a:p>
            <a:r>
              <a:rPr lang="en-US" dirty="0" smtClean="0"/>
              <a:t>Look for ways to practice </a:t>
            </a:r>
          </a:p>
          <a:p>
            <a:endParaRPr lang="en-US" dirty="0"/>
          </a:p>
        </p:txBody>
      </p:sp>
      <p:sp>
        <p:nvSpPr>
          <p:cNvPr id="3" name="Title 2"/>
          <p:cNvSpPr>
            <a:spLocks noGrp="1"/>
          </p:cNvSpPr>
          <p:nvPr>
            <p:ph type="title"/>
          </p:nvPr>
        </p:nvSpPr>
        <p:spPr/>
        <p:txBody>
          <a:bodyPr/>
          <a:lstStyle/>
          <a:p>
            <a:r>
              <a:rPr lang="en-US" dirty="0" smtClean="0"/>
              <a:t>What if there is an area of low achievement?</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839" y="3284984"/>
            <a:ext cx="5449452" cy="1381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8760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16" y="1412776"/>
            <a:ext cx="9210675"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2322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469" y="1124744"/>
            <a:ext cx="9010650" cy="309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9771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27" y="1187658"/>
            <a:ext cx="9433048" cy="4251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022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Math and language tests have 52 questions, Reading 42 and Science 45. </a:t>
            </a:r>
          </a:p>
          <a:p>
            <a:r>
              <a:rPr lang="en-US" dirty="0" smtClean="0"/>
              <a:t>Here are some examples:</a:t>
            </a:r>
            <a:endParaRPr lang="en-US" dirty="0"/>
          </a:p>
        </p:txBody>
      </p:sp>
      <p:sp>
        <p:nvSpPr>
          <p:cNvPr id="3" name="Title 2"/>
          <p:cNvSpPr>
            <a:spLocks noGrp="1"/>
          </p:cNvSpPr>
          <p:nvPr>
            <p:ph type="title"/>
          </p:nvPr>
        </p:nvSpPr>
        <p:spPr/>
        <p:txBody>
          <a:bodyPr/>
          <a:lstStyle/>
          <a:p>
            <a:r>
              <a:rPr lang="en-US" dirty="0" smtClean="0"/>
              <a:t>Examples of questions</a:t>
            </a:r>
            <a:endParaRPr lang="en-US" dirty="0"/>
          </a:p>
        </p:txBody>
      </p:sp>
    </p:spTree>
    <p:extLst>
      <p:ext uri="{BB962C8B-B14F-4D97-AF65-F5344CB8AC3E}">
        <p14:creationId xmlns:p14="http://schemas.microsoft.com/office/powerpoint/2010/main" val="2145240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7544" y="260649"/>
            <a:ext cx="7632848" cy="6070548"/>
          </a:xfrm>
          <a:prstGeom prst="rect">
            <a:avLst/>
          </a:prstGeom>
        </p:spPr>
      </p:pic>
    </p:spTree>
    <p:extLst>
      <p:ext uri="{BB962C8B-B14F-4D97-AF65-F5344CB8AC3E}">
        <p14:creationId xmlns:p14="http://schemas.microsoft.com/office/powerpoint/2010/main" val="3265454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27584" y="404664"/>
            <a:ext cx="7488832" cy="6126818"/>
          </a:xfrm>
          <a:prstGeom prst="rect">
            <a:avLst/>
          </a:prstGeom>
        </p:spPr>
      </p:pic>
    </p:spTree>
    <p:extLst>
      <p:ext uri="{BB962C8B-B14F-4D97-AF65-F5344CB8AC3E}">
        <p14:creationId xmlns:p14="http://schemas.microsoft.com/office/powerpoint/2010/main" val="2211885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5536" y="548680"/>
            <a:ext cx="8433577" cy="5184576"/>
          </a:xfrm>
          <a:prstGeom prst="rect">
            <a:avLst/>
          </a:prstGeom>
        </p:spPr>
      </p:pic>
    </p:spTree>
    <p:extLst>
      <p:ext uri="{BB962C8B-B14F-4D97-AF65-F5344CB8AC3E}">
        <p14:creationId xmlns:p14="http://schemas.microsoft.com/office/powerpoint/2010/main" val="2761188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smtClean="0">
                <a:hlinkClick r:id="rId3"/>
              </a:rPr>
              <a:t>www.scholastic.com</a:t>
            </a:r>
            <a:r>
              <a:rPr lang="en-US" sz="1800" dirty="0" smtClean="0"/>
              <a:t> </a:t>
            </a:r>
            <a:r>
              <a:rPr lang="en-US" sz="1800" dirty="0"/>
              <a:t>Reading </a:t>
            </a:r>
            <a:r>
              <a:rPr lang="en-US" sz="1800" dirty="0" smtClean="0"/>
              <a:t>Egg to learn </a:t>
            </a:r>
            <a:r>
              <a:rPr lang="en-US" sz="1800" dirty="0"/>
              <a:t>&amp; practice reading skills</a:t>
            </a:r>
          </a:p>
          <a:p>
            <a:r>
              <a:rPr lang="en-US" sz="1800" dirty="0" smtClean="0">
                <a:hlinkClick r:id="rId4"/>
              </a:rPr>
              <a:t>www.lexile.com</a:t>
            </a:r>
            <a:r>
              <a:rPr lang="en-US" sz="1800" dirty="0" smtClean="0"/>
              <a:t> </a:t>
            </a:r>
            <a:r>
              <a:rPr lang="en-US" sz="1800" dirty="0" err="1" smtClean="0"/>
              <a:t>Lexile</a:t>
            </a:r>
            <a:r>
              <a:rPr lang="en-US" sz="1800" dirty="0" smtClean="0"/>
              <a:t> framework </a:t>
            </a:r>
            <a:r>
              <a:rPr lang="en-US" sz="1800" dirty="0"/>
              <a:t>Select reading material according to </a:t>
            </a:r>
            <a:r>
              <a:rPr lang="en-US" sz="1800" dirty="0" err="1"/>
              <a:t>Lexile</a:t>
            </a:r>
            <a:r>
              <a:rPr lang="en-US" sz="1800" dirty="0"/>
              <a:t> and </a:t>
            </a:r>
            <a:r>
              <a:rPr lang="en-US" sz="1800" dirty="0" smtClean="0"/>
              <a:t>interests</a:t>
            </a:r>
          </a:p>
          <a:p>
            <a:r>
              <a:rPr lang="en-US" sz="1800" dirty="0" smtClean="0">
                <a:hlinkClick r:id="rId5"/>
              </a:rPr>
              <a:t>www.funbrain.com</a:t>
            </a:r>
            <a:r>
              <a:rPr lang="en-US" sz="1800" dirty="0"/>
              <a:t> </a:t>
            </a:r>
            <a:r>
              <a:rPr lang="en-US" sz="1800" dirty="0" smtClean="0"/>
              <a:t>Games </a:t>
            </a:r>
          </a:p>
          <a:p>
            <a:r>
              <a:rPr lang="en-US" sz="1800" u="sng" dirty="0" smtClean="0">
                <a:hlinkClick r:id="rId6"/>
              </a:rPr>
              <a:t>www.raz-kids.com</a:t>
            </a:r>
            <a:r>
              <a:rPr lang="en-US" sz="1800" dirty="0" smtClean="0"/>
              <a:t> Reading</a:t>
            </a:r>
            <a:endParaRPr lang="en-US" sz="1800" u="sng" dirty="0" smtClean="0"/>
          </a:p>
          <a:p>
            <a:r>
              <a:rPr lang="en-US" sz="1800" u="sng" dirty="0" smtClean="0">
                <a:hlinkClick r:id="rId7"/>
              </a:rPr>
              <a:t>http</a:t>
            </a:r>
            <a:r>
              <a:rPr lang="en-US" sz="1800" u="sng" dirty="0">
                <a:hlinkClick r:id="rId7"/>
              </a:rPr>
              <a:t>://</a:t>
            </a:r>
            <a:r>
              <a:rPr lang="en-US" sz="1800" u="sng" dirty="0" smtClean="0">
                <a:hlinkClick r:id="rId7"/>
              </a:rPr>
              <a:t>www.brainpopesl.com/</a:t>
            </a:r>
            <a:r>
              <a:rPr lang="en-US" sz="1800" dirty="0" smtClean="0"/>
              <a:t> ESL username</a:t>
            </a:r>
            <a:r>
              <a:rPr lang="en-US" sz="1800" dirty="0"/>
              <a:t>: </a:t>
            </a:r>
            <a:r>
              <a:rPr lang="en-US" sz="1800" dirty="0" err="1"/>
              <a:t>gemsaaad</a:t>
            </a:r>
            <a:endParaRPr lang="en-US" sz="1800" dirty="0"/>
          </a:p>
          <a:p>
            <a:pPr marL="45720" indent="0">
              <a:buNone/>
            </a:pPr>
            <a:r>
              <a:rPr lang="en-US" sz="1800" dirty="0" smtClean="0"/>
              <a:t>   password</a:t>
            </a:r>
            <a:r>
              <a:rPr lang="en-US" sz="1800" dirty="0"/>
              <a:t>: </a:t>
            </a:r>
            <a:r>
              <a:rPr lang="en-US" sz="1800" dirty="0" err="1"/>
              <a:t>abudhabi</a:t>
            </a:r>
            <a:endParaRPr lang="en-US" sz="1800" dirty="0"/>
          </a:p>
          <a:p>
            <a:pPr marL="45720" indent="0">
              <a:buNone/>
            </a:pPr>
            <a:endParaRPr lang="en-US" sz="1800" dirty="0"/>
          </a:p>
        </p:txBody>
      </p:sp>
      <p:sp>
        <p:nvSpPr>
          <p:cNvPr id="2" name="Title 1"/>
          <p:cNvSpPr>
            <a:spLocks noGrp="1"/>
          </p:cNvSpPr>
          <p:nvPr>
            <p:ph type="title"/>
          </p:nvPr>
        </p:nvSpPr>
        <p:spPr/>
        <p:txBody>
          <a:bodyPr/>
          <a:lstStyle/>
          <a:p>
            <a:r>
              <a:rPr lang="en-US" dirty="0" smtClean="0"/>
              <a:t>Language &amp; Reading Websites</a:t>
            </a:r>
            <a:endParaRPr lang="en-US" dirty="0"/>
          </a:p>
        </p:txBody>
      </p:sp>
    </p:spTree>
    <p:extLst>
      <p:ext uri="{BB962C8B-B14F-4D97-AF65-F5344CB8AC3E}">
        <p14:creationId xmlns:p14="http://schemas.microsoft.com/office/powerpoint/2010/main" val="2130902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hlinkClick r:id="rId3"/>
              </a:rPr>
              <a:t>www.aaamath.com</a:t>
            </a:r>
            <a:r>
              <a:rPr lang="en-US" dirty="0" smtClean="0"/>
              <a:t>	           Practice &amp; activities</a:t>
            </a:r>
          </a:p>
          <a:p>
            <a:r>
              <a:rPr lang="en-US" dirty="0" smtClean="0">
                <a:hlinkClick r:id="rId4"/>
              </a:rPr>
              <a:t>www.coolmath.com</a:t>
            </a:r>
            <a:r>
              <a:rPr lang="en-US" dirty="0" smtClean="0"/>
              <a:t>  	Interactive games</a:t>
            </a:r>
          </a:p>
          <a:p>
            <a:r>
              <a:rPr lang="en-US" dirty="0" smtClean="0">
                <a:hlinkClick r:id="rId5"/>
              </a:rPr>
              <a:t>www.mathisfun.com</a:t>
            </a:r>
            <a:r>
              <a:rPr lang="en-US" dirty="0" smtClean="0"/>
              <a:t> 	Background information &amp; practice</a:t>
            </a:r>
          </a:p>
          <a:p>
            <a:r>
              <a:rPr lang="en-US" dirty="0" smtClean="0">
                <a:hlinkClick r:id="rId6"/>
              </a:rPr>
              <a:t>www.mathletics.com</a:t>
            </a:r>
            <a:r>
              <a:rPr lang="en-US" dirty="0" smtClean="0"/>
              <a:t>         For Grades 1-5</a:t>
            </a:r>
          </a:p>
          <a:p>
            <a:r>
              <a:rPr lang="en-US" u="sng" dirty="0" smtClean="0">
                <a:hlinkClick r:id="rId7"/>
              </a:rPr>
              <a:t>www.khanacademy.com</a:t>
            </a:r>
            <a:r>
              <a:rPr lang="en-US" dirty="0" smtClean="0"/>
              <a:t>    For Grades </a:t>
            </a:r>
            <a:r>
              <a:rPr lang="en-US" dirty="0"/>
              <a:t>6 and </a:t>
            </a:r>
            <a:r>
              <a:rPr lang="en-US" dirty="0" smtClean="0"/>
              <a:t>up: </a:t>
            </a:r>
            <a:r>
              <a:rPr lang="en-US" dirty="0"/>
              <a:t>video tutorials </a:t>
            </a:r>
            <a:r>
              <a:rPr lang="en-US" dirty="0" smtClean="0"/>
              <a:t>          			           and </a:t>
            </a:r>
            <a:r>
              <a:rPr lang="en-US" dirty="0"/>
              <a:t>interactive practice</a:t>
            </a:r>
          </a:p>
          <a:p>
            <a:pPr marL="45720" indent="0">
              <a:buNone/>
            </a:pPr>
            <a:endParaRPr lang="en-US" dirty="0" smtClean="0"/>
          </a:p>
        </p:txBody>
      </p:sp>
      <p:sp>
        <p:nvSpPr>
          <p:cNvPr id="2" name="Title 1"/>
          <p:cNvSpPr>
            <a:spLocks noGrp="1"/>
          </p:cNvSpPr>
          <p:nvPr>
            <p:ph type="title"/>
          </p:nvPr>
        </p:nvSpPr>
        <p:spPr/>
        <p:txBody>
          <a:bodyPr/>
          <a:lstStyle/>
          <a:p>
            <a:r>
              <a:rPr lang="en-US" dirty="0" smtClean="0"/>
              <a:t>Math Websites</a:t>
            </a:r>
            <a:endParaRPr lang="en-US" dirty="0"/>
          </a:p>
        </p:txBody>
      </p:sp>
    </p:spTree>
    <p:extLst>
      <p:ext uri="{BB962C8B-B14F-4D97-AF65-F5344CB8AC3E}">
        <p14:creationId xmlns:p14="http://schemas.microsoft.com/office/powerpoint/2010/main" val="1948306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16832"/>
            <a:ext cx="8352928" cy="4419600"/>
          </a:xfrm>
          <a:prstGeom prst="rect">
            <a:avLst/>
          </a:prstGeom>
        </p:spPr>
        <p:txBody>
          <a:bodyPr>
            <a:normAutofit fontScale="92500" lnSpcReduction="10000"/>
          </a:bodyPr>
          <a:lstStyle/>
          <a:p>
            <a:pPr marL="45720" indent="0" algn="just">
              <a:buNone/>
            </a:pPr>
            <a:r>
              <a:rPr lang="en-US" dirty="0" smtClean="0"/>
              <a:t>The NWEA Measures of Academic Progress are computerized, adaptive tests of Reading, Language, Mathematics and Science for students in Grades 2-10 taken in Fall and Spring.</a:t>
            </a:r>
          </a:p>
          <a:p>
            <a:pPr marL="45720" indent="0" algn="just">
              <a:buNone/>
            </a:pPr>
            <a:endParaRPr lang="en-US" dirty="0"/>
          </a:p>
          <a:p>
            <a:pPr marL="45720" indent="0" algn="just">
              <a:buNone/>
            </a:pPr>
            <a:r>
              <a:rPr lang="en-US" dirty="0" smtClean="0"/>
              <a:t>The </a:t>
            </a:r>
            <a:r>
              <a:rPr lang="en-US" dirty="0"/>
              <a:t>tests are based on a continuous scale, independent of age or grade, allowing us to track student growth and performance trends over time.  </a:t>
            </a:r>
            <a:endParaRPr lang="en-US" dirty="0" smtClean="0"/>
          </a:p>
          <a:p>
            <a:pPr marL="45720" indent="0" algn="just">
              <a:buNone/>
            </a:pPr>
            <a:endParaRPr lang="en-US" dirty="0"/>
          </a:p>
          <a:p>
            <a:pPr marL="45720" indent="0" algn="just">
              <a:buNone/>
            </a:pPr>
            <a:r>
              <a:rPr lang="en-US" dirty="0" smtClean="0"/>
              <a:t>The </a:t>
            </a:r>
            <a:r>
              <a:rPr lang="en-US" u="sng" dirty="0" smtClean="0"/>
              <a:t>adaptive</a:t>
            </a:r>
            <a:r>
              <a:rPr lang="en-US" dirty="0" smtClean="0"/>
              <a:t> nature of the tests helps teachers pinpoint optimal instructional levels for students. The system adjusts giving each student a unique test.</a:t>
            </a:r>
          </a:p>
          <a:p>
            <a:pPr marL="45720" indent="0" algn="just">
              <a:buNone/>
            </a:pPr>
            <a:endParaRPr lang="en-US" dirty="0" smtClean="0"/>
          </a:p>
          <a:p>
            <a:pPr marL="45720" indent="0" algn="just">
              <a:buNone/>
            </a:pPr>
            <a:r>
              <a:rPr lang="en-US" dirty="0" smtClean="0"/>
              <a:t>As </a:t>
            </a:r>
            <a:r>
              <a:rPr lang="en-US" dirty="0"/>
              <a:t>students respond correctly, they are given questions and material that become more challenging; as they respond incorrectly, the material becomes easier. </a:t>
            </a:r>
            <a:endParaRPr lang="en-US" dirty="0" smtClean="0"/>
          </a:p>
          <a:p>
            <a:pPr marL="45720" indent="0" algn="just">
              <a:buNone/>
            </a:pPr>
            <a:endParaRPr lang="en-US" dirty="0"/>
          </a:p>
          <a:p>
            <a:endParaRPr lang="en-US" dirty="0"/>
          </a:p>
          <a:p>
            <a:endParaRPr lang="en-US" dirty="0"/>
          </a:p>
          <a:p>
            <a:endParaRPr lang="en-US" dirty="0"/>
          </a:p>
        </p:txBody>
      </p:sp>
      <p:sp>
        <p:nvSpPr>
          <p:cNvPr id="2" name="Title 1"/>
          <p:cNvSpPr>
            <a:spLocks noGrp="1"/>
          </p:cNvSpPr>
          <p:nvPr>
            <p:ph type="title"/>
          </p:nvPr>
        </p:nvSpPr>
        <p:spPr>
          <a:xfrm>
            <a:off x="107504" y="116632"/>
            <a:ext cx="8856984" cy="1368152"/>
          </a:xfrm>
        </p:spPr>
        <p:txBody>
          <a:bodyPr>
            <a:normAutofit/>
          </a:bodyPr>
          <a:lstStyle/>
          <a:p>
            <a:r>
              <a:rPr lang="en-US" sz="4000" dirty="0" smtClean="0">
                <a:effectLst/>
              </a:rPr>
              <a:t>MAP </a:t>
            </a:r>
            <a:r>
              <a:rPr lang="en-US" sz="4000" dirty="0">
                <a:effectLst/>
              </a:rPr>
              <a:t>Testing </a:t>
            </a:r>
            <a:r>
              <a:rPr lang="en-US" sz="4000" dirty="0" smtClean="0">
                <a:effectLst/>
              </a:rPr>
              <a:t>&amp; why we </a:t>
            </a:r>
            <a:r>
              <a:rPr lang="en-US" sz="4000" dirty="0">
                <a:effectLst/>
              </a:rPr>
              <a:t>use </a:t>
            </a:r>
            <a:r>
              <a:rPr lang="en-US" sz="4000" dirty="0" smtClean="0">
                <a:effectLst/>
              </a:rPr>
              <a:t>it…</a:t>
            </a:r>
            <a:endParaRPr lang="en-US" sz="4000" dirty="0">
              <a:effectLst/>
            </a:endParaRPr>
          </a:p>
        </p:txBody>
      </p:sp>
    </p:spTree>
    <p:extLst>
      <p:ext uri="{BB962C8B-B14F-4D97-AF65-F5344CB8AC3E}">
        <p14:creationId xmlns:p14="http://schemas.microsoft.com/office/powerpoint/2010/main" val="28058144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endParaRPr lang="en-US" dirty="0"/>
          </a:p>
          <a:p>
            <a:r>
              <a:rPr lang="en-US" sz="1800" u="sng" dirty="0">
                <a:hlinkClick r:id="rId2"/>
              </a:rPr>
              <a:t>http://</a:t>
            </a:r>
            <a:r>
              <a:rPr lang="en-US" sz="1800" u="sng" dirty="0" smtClean="0">
                <a:hlinkClick r:id="rId2"/>
              </a:rPr>
              <a:t>www.brainpop.co.uk</a:t>
            </a:r>
            <a:r>
              <a:rPr lang="en-US" sz="1800" dirty="0" smtClean="0"/>
              <a:t>  </a:t>
            </a:r>
          </a:p>
          <a:p>
            <a:pPr marL="45720" indent="0">
              <a:buNone/>
            </a:pPr>
            <a:r>
              <a:rPr lang="en-US" sz="1800" dirty="0"/>
              <a:t> </a:t>
            </a:r>
            <a:r>
              <a:rPr lang="en-US" sz="1800" dirty="0" smtClean="0"/>
              <a:t> and for juniors </a:t>
            </a:r>
            <a:r>
              <a:rPr lang="en-US" sz="1800" u="sng" dirty="0" smtClean="0">
                <a:hlinkClick r:id="rId3"/>
              </a:rPr>
              <a:t>http</a:t>
            </a:r>
            <a:r>
              <a:rPr lang="en-US" sz="1800" u="sng" dirty="0">
                <a:hlinkClick r:id="rId3"/>
              </a:rPr>
              <a:t>://</a:t>
            </a:r>
            <a:r>
              <a:rPr lang="en-US" sz="1800" u="sng" dirty="0" smtClean="0">
                <a:hlinkClick r:id="rId3"/>
              </a:rPr>
              <a:t>www.brainpopjr.com</a:t>
            </a:r>
            <a:endParaRPr lang="en-US" sz="1800" dirty="0"/>
          </a:p>
          <a:p>
            <a:pPr marL="45720" indent="0">
              <a:buNone/>
            </a:pPr>
            <a:r>
              <a:rPr lang="en-US" sz="1800" dirty="0" smtClean="0"/>
              <a:t>  Username</a:t>
            </a:r>
            <a:r>
              <a:rPr lang="en-US" sz="1800" dirty="0"/>
              <a:t>: </a:t>
            </a:r>
            <a:r>
              <a:rPr lang="en-US" sz="1800" dirty="0" err="1"/>
              <a:t>gemsaaad</a:t>
            </a:r>
            <a:r>
              <a:rPr lang="en-US" sz="1800" dirty="0"/>
              <a:t> Password: </a:t>
            </a:r>
            <a:r>
              <a:rPr lang="en-US" sz="1800" dirty="0" err="1" smtClean="0"/>
              <a:t>abudhabi</a:t>
            </a:r>
            <a:r>
              <a:rPr lang="en-US" sz="1800" dirty="0" smtClean="0"/>
              <a:t> for both</a:t>
            </a:r>
            <a:endParaRPr lang="en-US" sz="1800" dirty="0"/>
          </a:p>
          <a:p>
            <a:pPr marL="45720" indent="0">
              <a:buNone/>
            </a:pPr>
            <a:endParaRPr lang="en-US" dirty="0"/>
          </a:p>
        </p:txBody>
      </p:sp>
      <p:sp>
        <p:nvSpPr>
          <p:cNvPr id="3" name="Title 2"/>
          <p:cNvSpPr>
            <a:spLocks noGrp="1"/>
          </p:cNvSpPr>
          <p:nvPr>
            <p:ph type="title"/>
          </p:nvPr>
        </p:nvSpPr>
        <p:spPr/>
        <p:txBody>
          <a:bodyPr/>
          <a:lstStyle/>
          <a:p>
            <a:r>
              <a:rPr lang="en-US" dirty="0" smtClean="0"/>
              <a:t>Science Websites</a:t>
            </a:r>
            <a:endParaRPr lang="en-US" dirty="0"/>
          </a:p>
        </p:txBody>
      </p:sp>
    </p:spTree>
    <p:extLst>
      <p:ext uri="{BB962C8B-B14F-4D97-AF65-F5344CB8AC3E}">
        <p14:creationId xmlns:p14="http://schemas.microsoft.com/office/powerpoint/2010/main" val="3264193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r>
              <a:rPr lang="en-US" sz="4000" dirty="0" smtClean="0"/>
              <a:t>You will be receiving your child’s MAP results this week</a:t>
            </a:r>
          </a:p>
          <a:p>
            <a:pPr marL="45720" indent="0" algn="ctr">
              <a:buNone/>
            </a:pPr>
            <a:endParaRPr lang="en-US" sz="4000" i="1" dirty="0" smtClean="0"/>
          </a:p>
          <a:p>
            <a:pPr marL="45720" indent="0" algn="ctr">
              <a:buNone/>
            </a:pPr>
            <a:r>
              <a:rPr lang="en-US" sz="4000" i="1" dirty="0" smtClean="0"/>
              <a:t>Thank </a:t>
            </a:r>
            <a:r>
              <a:rPr lang="en-US" sz="4000" i="1" dirty="0"/>
              <a:t>you for coming </a:t>
            </a:r>
            <a:r>
              <a:rPr lang="en-US" sz="4000" i="1" dirty="0" smtClean="0"/>
              <a:t>this</a:t>
            </a:r>
          </a:p>
          <a:p>
            <a:pPr marL="45720" indent="0" algn="ctr">
              <a:buNone/>
            </a:pPr>
            <a:r>
              <a:rPr lang="en-US" sz="4000" i="1" dirty="0" smtClean="0"/>
              <a:t>morning</a:t>
            </a:r>
            <a:endParaRPr lang="en-US" sz="2800" i="1" dirty="0" smtClean="0"/>
          </a:p>
          <a:p>
            <a:pPr marL="45720" indent="0">
              <a:buNone/>
            </a:pPr>
            <a:endParaRPr lang="en-US" sz="2800" dirty="0"/>
          </a:p>
        </p:txBody>
      </p:sp>
      <p:sp>
        <p:nvSpPr>
          <p:cNvPr id="3" name="Title 2"/>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233362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407408"/>
          </a:xfrm>
          <a:prstGeom prst="rect">
            <a:avLst/>
          </a:prstGeom>
        </p:spPr>
        <p:txBody>
          <a:bodyPr/>
          <a:lstStyle/>
          <a:p>
            <a:pPr marL="45720" indent="0">
              <a:buNone/>
            </a:pPr>
            <a:r>
              <a:rPr lang="en-US" dirty="0" smtClean="0"/>
              <a:t>NWEA </a:t>
            </a:r>
            <a:r>
              <a:rPr lang="en-US" dirty="0"/>
              <a:t>tests are primarily tools to assist teachers in their instruction. Specifically, teachers use these tests to help: </a:t>
            </a:r>
            <a:endParaRPr lang="en-US" dirty="0" smtClean="0"/>
          </a:p>
          <a:p>
            <a:pPr marL="45720" indent="0">
              <a:buNone/>
            </a:pPr>
            <a:endParaRPr lang="en-US" dirty="0"/>
          </a:p>
          <a:p>
            <a:r>
              <a:rPr lang="en-US" dirty="0" smtClean="0"/>
              <a:t>Understand </a:t>
            </a:r>
            <a:r>
              <a:rPr lang="en-US" dirty="0"/>
              <a:t>the diversity of academic ability and achievement in their classes.</a:t>
            </a:r>
          </a:p>
          <a:p>
            <a:r>
              <a:rPr lang="en-US" dirty="0" smtClean="0"/>
              <a:t>Identify </a:t>
            </a:r>
            <a:r>
              <a:rPr lang="en-US" dirty="0"/>
              <a:t>students at risk of not achieving grade-level proficiency.</a:t>
            </a:r>
          </a:p>
          <a:p>
            <a:r>
              <a:rPr lang="en-US" dirty="0" smtClean="0"/>
              <a:t>Plan </a:t>
            </a:r>
            <a:r>
              <a:rPr lang="en-US" dirty="0"/>
              <a:t>for differentiated instruction that addresses all students’ learning needs.</a:t>
            </a:r>
          </a:p>
          <a:p>
            <a:r>
              <a:rPr lang="en-US" dirty="0" smtClean="0"/>
              <a:t>Monitor </a:t>
            </a:r>
            <a:r>
              <a:rPr lang="en-US" dirty="0"/>
              <a:t>the progress of selected students or groups throughout the year.</a:t>
            </a:r>
          </a:p>
          <a:p>
            <a:r>
              <a:rPr lang="en-US" dirty="0" smtClean="0"/>
              <a:t>Evaluate </a:t>
            </a:r>
            <a:r>
              <a:rPr lang="en-US" dirty="0"/>
              <a:t>their success with their classes.</a:t>
            </a:r>
          </a:p>
          <a:p>
            <a:endParaRPr lang="en-US" dirty="0"/>
          </a:p>
        </p:txBody>
      </p:sp>
      <p:sp>
        <p:nvSpPr>
          <p:cNvPr id="3" name="Title 2"/>
          <p:cNvSpPr>
            <a:spLocks noGrp="1"/>
          </p:cNvSpPr>
          <p:nvPr>
            <p:ph type="title"/>
          </p:nvPr>
        </p:nvSpPr>
        <p:spPr/>
        <p:txBody>
          <a:bodyPr/>
          <a:lstStyle/>
          <a:p>
            <a:r>
              <a:rPr lang="en-US" dirty="0" smtClean="0"/>
              <a:t>How the results </a:t>
            </a:r>
            <a:r>
              <a:rPr lang="en-US" dirty="0"/>
              <a:t>are </a:t>
            </a:r>
            <a:r>
              <a:rPr lang="en-US" dirty="0" smtClean="0"/>
              <a:t>used</a:t>
            </a:r>
            <a:endParaRPr lang="en-US" dirty="0"/>
          </a:p>
        </p:txBody>
      </p:sp>
    </p:spTree>
    <p:extLst>
      <p:ext uri="{BB962C8B-B14F-4D97-AF65-F5344CB8AC3E}">
        <p14:creationId xmlns:p14="http://schemas.microsoft.com/office/powerpoint/2010/main" val="383044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367465" cy="4590250"/>
          </a:xfrm>
        </p:spPr>
        <p:txBody>
          <a:bodyPr/>
          <a:lstStyle/>
          <a:p>
            <a:r>
              <a:rPr lang="en-US" dirty="0" smtClean="0"/>
              <a:t>An equal-interval scale used to measure achievement and growth over time</a:t>
            </a:r>
          </a:p>
          <a:p>
            <a:r>
              <a:rPr lang="en-US" dirty="0" smtClean="0"/>
              <a:t>Rasch Units start at 100 (Rasch unIT = RIT)</a:t>
            </a:r>
          </a:p>
          <a:p>
            <a:r>
              <a:rPr lang="en-US" dirty="0" smtClean="0"/>
              <a:t>Direct relation to content in each subject area</a:t>
            </a:r>
          </a:p>
          <a:p>
            <a:r>
              <a:rPr lang="en-US" dirty="0" smtClean="0"/>
              <a:t>Similar to centimeters or inches</a:t>
            </a:r>
          </a:p>
          <a:p>
            <a:pPr marL="45720" indent="0">
              <a:buNone/>
            </a:pPr>
            <a:endParaRPr lang="en-US" dirty="0" smtClean="0"/>
          </a:p>
          <a:p>
            <a:r>
              <a:rPr lang="en-US" sz="1600" dirty="0">
                <a:solidFill>
                  <a:schemeClr val="tx1">
                    <a:lumMod val="75000"/>
                    <a:lumOff val="25000"/>
                  </a:schemeClr>
                </a:solidFill>
              </a:rPr>
              <a:t>Georg </a:t>
            </a:r>
            <a:r>
              <a:rPr lang="en-US" sz="1600" dirty="0" err="1">
                <a:solidFill>
                  <a:schemeClr val="tx1">
                    <a:lumMod val="75000"/>
                    <a:lumOff val="25000"/>
                  </a:schemeClr>
                </a:solidFill>
              </a:rPr>
              <a:t>Rasch</a:t>
            </a:r>
            <a:r>
              <a:rPr lang="en-US" sz="1600" dirty="0">
                <a:solidFill>
                  <a:schemeClr val="tx1">
                    <a:lumMod val="75000"/>
                    <a:lumOff val="25000"/>
                  </a:schemeClr>
                </a:solidFill>
              </a:rPr>
              <a:t> </a:t>
            </a:r>
            <a:r>
              <a:rPr lang="en-US" sz="1600" dirty="0" smtClean="0">
                <a:solidFill>
                  <a:schemeClr val="tx1">
                    <a:lumMod val="75000"/>
                    <a:lumOff val="25000"/>
                  </a:schemeClr>
                </a:solidFill>
              </a:rPr>
              <a:t>was </a:t>
            </a:r>
            <a:r>
              <a:rPr lang="en-US" sz="1600" dirty="0">
                <a:solidFill>
                  <a:schemeClr val="tx1">
                    <a:lumMod val="75000"/>
                    <a:lumOff val="25000"/>
                  </a:schemeClr>
                </a:solidFill>
              </a:rPr>
              <a:t>a </a:t>
            </a:r>
            <a:r>
              <a:rPr lang="en-US" sz="1600" dirty="0" smtClean="0">
                <a:solidFill>
                  <a:schemeClr val="tx1">
                    <a:lumMod val="75000"/>
                    <a:lumOff val="25000"/>
                  </a:schemeClr>
                </a:solidFill>
              </a:rPr>
              <a:t>Danish mathematician, statistician and psychometrician, most famous for the development of a class of measurement models known as Rasch models. </a:t>
            </a:r>
          </a:p>
          <a:p>
            <a:endParaRPr lang="en-US" dirty="0">
              <a:solidFill>
                <a:schemeClr val="tx1">
                  <a:lumMod val="75000"/>
                  <a:lumOff val="25000"/>
                </a:schemeClr>
              </a:solidFill>
            </a:endParaRPr>
          </a:p>
        </p:txBody>
      </p:sp>
      <p:sp>
        <p:nvSpPr>
          <p:cNvPr id="3" name="Title 2"/>
          <p:cNvSpPr>
            <a:spLocks noGrp="1"/>
          </p:cNvSpPr>
          <p:nvPr>
            <p:ph type="title"/>
          </p:nvPr>
        </p:nvSpPr>
        <p:spPr/>
        <p:txBody>
          <a:bodyPr/>
          <a:lstStyle/>
          <a:p>
            <a:r>
              <a:rPr lang="en-US" dirty="0" smtClean="0"/>
              <a:t>What is RIT?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653136"/>
            <a:ext cx="936104" cy="1356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5100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611560" y="1556792"/>
            <a:ext cx="4824536" cy="4446240"/>
          </a:xfrm>
        </p:spPr>
        <p:txBody>
          <a:bodyPr>
            <a:normAutofit fontScale="92500" lnSpcReduction="20000"/>
          </a:bodyPr>
          <a:lstStyle/>
          <a:p>
            <a:pPr marL="45720" indent="0">
              <a:buNone/>
            </a:pPr>
            <a:endParaRPr lang="en-US" sz="1800" b="1" dirty="0" smtClean="0"/>
          </a:p>
          <a:p>
            <a:pPr marL="45720" indent="0">
              <a:buNone/>
            </a:pPr>
            <a:r>
              <a:rPr lang="en-US" sz="1800" b="1" dirty="0" smtClean="0"/>
              <a:t>Student Score Range</a:t>
            </a:r>
          </a:p>
          <a:p>
            <a:pPr marL="45720" indent="0">
              <a:buNone/>
            </a:pPr>
            <a:r>
              <a:rPr lang="en-US" sz="1800" dirty="0" smtClean="0"/>
              <a:t>The middle number is </a:t>
            </a:r>
            <a:r>
              <a:rPr lang="en-US" sz="1800" dirty="0"/>
              <a:t>the RIT </a:t>
            </a:r>
            <a:r>
              <a:rPr lang="en-US" sz="1800" dirty="0" smtClean="0"/>
              <a:t>score your child received. The numbers on either side define the score range. If retested, your child would score within the range most of the time. </a:t>
            </a:r>
          </a:p>
          <a:p>
            <a:pPr marL="45720" indent="0">
              <a:buNone/>
            </a:pPr>
            <a:endParaRPr lang="en-US" sz="1800" b="1" dirty="0" smtClean="0"/>
          </a:p>
          <a:p>
            <a:pPr marL="45720" indent="0">
              <a:buNone/>
            </a:pPr>
            <a:r>
              <a:rPr lang="en-US" sz="1800" b="1" dirty="0" smtClean="0"/>
              <a:t>District Average RIT</a:t>
            </a:r>
          </a:p>
          <a:p>
            <a:pPr marL="45720" indent="0">
              <a:buNone/>
            </a:pPr>
            <a:r>
              <a:rPr lang="en-US" sz="1800" dirty="0" smtClean="0"/>
              <a:t>This is the average score of students in the same grade taking the same test at GAA</a:t>
            </a:r>
          </a:p>
          <a:p>
            <a:pPr marL="45720" indent="0">
              <a:buNone/>
            </a:pPr>
            <a:endParaRPr lang="en-US" sz="1800" dirty="0"/>
          </a:p>
          <a:p>
            <a:pPr marL="45720" indent="0">
              <a:buNone/>
            </a:pPr>
            <a:r>
              <a:rPr lang="en-US" sz="1800" b="1" dirty="0"/>
              <a:t>Norm Group Average</a:t>
            </a:r>
          </a:p>
          <a:p>
            <a:pPr marL="45720" indent="0">
              <a:buNone/>
            </a:pPr>
            <a:r>
              <a:rPr lang="en-US" sz="1800" dirty="0" smtClean="0"/>
              <a:t>This is the average score of students at that same grade level taking the same test in the United States.</a:t>
            </a:r>
            <a:endParaRPr lang="en-US" sz="1800" dirty="0"/>
          </a:p>
        </p:txBody>
      </p:sp>
      <p:sp>
        <p:nvSpPr>
          <p:cNvPr id="5" name="Title 4"/>
          <p:cNvSpPr>
            <a:spLocks noGrp="1"/>
          </p:cNvSpPr>
          <p:nvPr>
            <p:ph type="title"/>
          </p:nvPr>
        </p:nvSpPr>
        <p:spPr>
          <a:xfrm>
            <a:off x="611560" y="27977"/>
            <a:ext cx="7924800" cy="1143000"/>
          </a:xfrm>
        </p:spPr>
        <p:txBody>
          <a:bodyPr/>
          <a:lstStyle/>
          <a:p>
            <a:r>
              <a:rPr lang="en-US" dirty="0"/>
              <a:t>Understanding the results</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037" t="11285" r="42021" b="10243"/>
          <a:stretch/>
        </p:blipFill>
        <p:spPr bwMode="auto">
          <a:xfrm>
            <a:off x="5436096" y="1412776"/>
            <a:ext cx="3312368" cy="4722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0524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endParaRPr lang="en-US" dirty="0"/>
          </a:p>
        </p:txBody>
      </p:sp>
      <p:sp>
        <p:nvSpPr>
          <p:cNvPr id="9" name="Content Placeholder 8"/>
          <p:cNvSpPr>
            <a:spLocks noGrp="1"/>
          </p:cNvSpPr>
          <p:nvPr>
            <p:ph sz="half" idx="2"/>
          </p:nvPr>
        </p:nvSpPr>
        <p:spPr>
          <a:xfrm>
            <a:off x="4572000" y="1700808"/>
            <a:ext cx="4320480" cy="4434966"/>
          </a:xfrm>
        </p:spPr>
        <p:txBody>
          <a:bodyPr>
            <a:normAutofit/>
          </a:bodyPr>
          <a:lstStyle/>
          <a:p>
            <a:pPr marL="45720" indent="0">
              <a:buNone/>
            </a:pPr>
            <a:r>
              <a:rPr lang="en-US" sz="1800" b="1" dirty="0" smtClean="0"/>
              <a:t>Student Growth*</a:t>
            </a:r>
          </a:p>
          <a:p>
            <a:pPr marL="45720" indent="0">
              <a:lnSpc>
                <a:spcPct val="110000"/>
              </a:lnSpc>
              <a:buNone/>
            </a:pPr>
            <a:r>
              <a:rPr lang="en-US" sz="1800" dirty="0" smtClean="0"/>
              <a:t>Growth in RITs your child has made from Fall to Spring.</a:t>
            </a:r>
          </a:p>
          <a:p>
            <a:pPr marL="45720" indent="0">
              <a:buNone/>
            </a:pPr>
            <a:r>
              <a:rPr lang="en-US" sz="1800" b="1" dirty="0" smtClean="0"/>
              <a:t>Typical Growth*</a:t>
            </a:r>
          </a:p>
          <a:p>
            <a:pPr marL="45720" indent="0">
              <a:buNone/>
            </a:pPr>
            <a:r>
              <a:rPr lang="en-US" sz="1800" dirty="0" smtClean="0"/>
              <a:t>The average growth in RITs across students in the United States.</a:t>
            </a:r>
            <a:endParaRPr lang="en-US" sz="1800" b="1" dirty="0" smtClean="0"/>
          </a:p>
          <a:p>
            <a:pPr marL="45720" indent="0">
              <a:buNone/>
            </a:pPr>
            <a:r>
              <a:rPr lang="en-US" sz="1600" b="1" dirty="0" smtClean="0"/>
              <a:t>*appear at the end of one whole testing year</a:t>
            </a:r>
            <a:endParaRPr lang="en-US" sz="1800" b="1" dirty="0" smtClean="0"/>
          </a:p>
          <a:p>
            <a:pPr marL="45720" indent="0">
              <a:buNone/>
            </a:pPr>
            <a:r>
              <a:rPr lang="en-US" sz="1800" b="1" dirty="0" smtClean="0"/>
              <a:t>Growth is also visible on the graph on the back</a:t>
            </a:r>
            <a:endParaRPr lang="en-US" sz="1800" dirty="0" smtClean="0"/>
          </a:p>
          <a:p>
            <a:pPr marL="45720" indent="0">
              <a:buNone/>
            </a:pPr>
            <a:r>
              <a:rPr lang="en-US" sz="1800" dirty="0" smtClean="0"/>
              <a:t>Goal performance – each goal area included in the test is listed.</a:t>
            </a:r>
          </a:p>
        </p:txBody>
      </p:sp>
      <p:sp>
        <p:nvSpPr>
          <p:cNvPr id="7" name="Title 6"/>
          <p:cNvSpPr>
            <a:spLocks noGrp="1"/>
          </p:cNvSpPr>
          <p:nvPr>
            <p:ph type="title"/>
          </p:nvPr>
        </p:nvSpPr>
        <p:spPr>
          <a:xfrm>
            <a:off x="539552" y="-23572"/>
            <a:ext cx="7924800" cy="1143000"/>
          </a:xfrm>
        </p:spPr>
        <p:txBody>
          <a:bodyPr/>
          <a:lstStyle/>
          <a:p>
            <a:r>
              <a:rPr lang="en-US" dirty="0" smtClean="0"/>
              <a:t>Understanding the results</a:t>
            </a:r>
            <a:endParaRPr lang="en-US" dirty="0"/>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037" t="11285" r="42021" b="10243"/>
          <a:stretch/>
        </p:blipFill>
        <p:spPr bwMode="auto">
          <a:xfrm>
            <a:off x="539552" y="1412776"/>
            <a:ext cx="3312368" cy="4722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8058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endParaRPr lang="en-US" dirty="0"/>
          </a:p>
        </p:txBody>
      </p:sp>
      <p:sp>
        <p:nvSpPr>
          <p:cNvPr id="9" name="Content Placeholder 8"/>
          <p:cNvSpPr>
            <a:spLocks noGrp="1"/>
          </p:cNvSpPr>
          <p:nvPr>
            <p:ph sz="half" idx="2"/>
          </p:nvPr>
        </p:nvSpPr>
        <p:spPr>
          <a:xfrm>
            <a:off x="4495800" y="1703338"/>
            <a:ext cx="4320480" cy="5112568"/>
          </a:xfrm>
        </p:spPr>
        <p:txBody>
          <a:bodyPr>
            <a:normAutofit fontScale="92500" lnSpcReduction="10000"/>
          </a:bodyPr>
          <a:lstStyle/>
          <a:p>
            <a:pPr marL="45720" indent="0">
              <a:buNone/>
            </a:pPr>
            <a:endParaRPr lang="en-US" sz="1800" b="1" dirty="0" smtClean="0"/>
          </a:p>
          <a:p>
            <a:pPr marL="45720" indent="0">
              <a:buNone/>
            </a:pPr>
            <a:r>
              <a:rPr lang="en-US" sz="1800" b="1" dirty="0" smtClean="0"/>
              <a:t>Student </a:t>
            </a:r>
            <a:r>
              <a:rPr lang="en-US" sz="1800" b="1" dirty="0"/>
              <a:t>Percentile </a:t>
            </a:r>
            <a:r>
              <a:rPr lang="en-US" sz="1800" b="1" dirty="0" smtClean="0"/>
              <a:t>Range</a:t>
            </a:r>
          </a:p>
          <a:p>
            <a:pPr marL="45720" indent="0">
              <a:buNone/>
            </a:pPr>
            <a:r>
              <a:rPr lang="en-US" sz="1800" dirty="0" smtClean="0"/>
              <a:t>Your child scored </a:t>
            </a:r>
            <a:r>
              <a:rPr lang="en-US" sz="1800" dirty="0"/>
              <a:t>as well as or better than this percentage of students taking the test in his or her </a:t>
            </a:r>
            <a:r>
              <a:rPr lang="en-US" sz="1800" dirty="0" smtClean="0"/>
              <a:t>grade level. So in W12, 61% scored 233 or less. If retested, your child’s percentile rank would be within this range most of the time. </a:t>
            </a:r>
          </a:p>
          <a:p>
            <a:pPr marL="45720" indent="0">
              <a:buNone/>
            </a:pPr>
            <a:r>
              <a:rPr lang="en-US" sz="1800" dirty="0" smtClean="0">
                <a:solidFill>
                  <a:srgbClr val="FF0000"/>
                </a:solidFill>
              </a:rPr>
              <a:t>This is not the same as percentage</a:t>
            </a:r>
          </a:p>
          <a:p>
            <a:pPr marL="45720" indent="0">
              <a:buNone/>
            </a:pPr>
            <a:r>
              <a:rPr lang="en-US" sz="1800" dirty="0" smtClean="0">
                <a:solidFill>
                  <a:srgbClr val="FF0000"/>
                </a:solidFill>
              </a:rPr>
              <a:t>on a traditional test.</a:t>
            </a:r>
          </a:p>
          <a:p>
            <a:pPr marL="45720" indent="0">
              <a:buNone/>
            </a:pPr>
            <a:endParaRPr lang="en-US" sz="1800" dirty="0"/>
          </a:p>
          <a:p>
            <a:pPr marL="45720" indent="0">
              <a:buNone/>
            </a:pPr>
            <a:r>
              <a:rPr lang="en-US" sz="1800" b="1" dirty="0"/>
              <a:t>Goal Performance</a:t>
            </a:r>
          </a:p>
          <a:p>
            <a:pPr marL="45720" indent="0">
              <a:buNone/>
            </a:pPr>
            <a:r>
              <a:rPr lang="en-US" sz="1800" dirty="0"/>
              <a:t>Low &lt;21 percentile</a:t>
            </a:r>
          </a:p>
          <a:p>
            <a:pPr marL="45720" indent="0">
              <a:buNone/>
            </a:pPr>
            <a:r>
              <a:rPr lang="en-US" sz="1800" dirty="0" err="1"/>
              <a:t>LoAvg</a:t>
            </a:r>
            <a:r>
              <a:rPr lang="en-US" sz="1800" dirty="0"/>
              <a:t>  21-40 percentile</a:t>
            </a:r>
          </a:p>
          <a:p>
            <a:pPr marL="45720" indent="0">
              <a:buNone/>
            </a:pPr>
            <a:r>
              <a:rPr lang="en-US" sz="1800" dirty="0" err="1"/>
              <a:t>Avg</a:t>
            </a:r>
            <a:r>
              <a:rPr lang="en-US" sz="1800" dirty="0"/>
              <a:t> 41-60 percentile</a:t>
            </a:r>
          </a:p>
          <a:p>
            <a:pPr marL="45720" indent="0">
              <a:buNone/>
            </a:pPr>
            <a:r>
              <a:rPr lang="en-US" sz="1800" dirty="0" err="1"/>
              <a:t>HiAvg</a:t>
            </a:r>
            <a:r>
              <a:rPr lang="en-US" sz="1800" dirty="0"/>
              <a:t> 61 -80 percentile</a:t>
            </a:r>
          </a:p>
          <a:p>
            <a:pPr marL="45720" indent="0">
              <a:buNone/>
            </a:pPr>
            <a:r>
              <a:rPr lang="en-US" sz="1800" dirty="0"/>
              <a:t>High &gt;80 percentile</a:t>
            </a:r>
          </a:p>
          <a:p>
            <a:pPr marL="45720" indent="0">
              <a:buNone/>
            </a:pPr>
            <a:endParaRPr lang="en-US" sz="1800" dirty="0"/>
          </a:p>
        </p:txBody>
      </p:sp>
      <p:sp>
        <p:nvSpPr>
          <p:cNvPr id="7" name="Title 6"/>
          <p:cNvSpPr>
            <a:spLocks noGrp="1"/>
          </p:cNvSpPr>
          <p:nvPr>
            <p:ph type="title"/>
          </p:nvPr>
        </p:nvSpPr>
        <p:spPr>
          <a:xfrm>
            <a:off x="539552" y="-23572"/>
            <a:ext cx="7924800" cy="1143000"/>
          </a:xfrm>
        </p:spPr>
        <p:txBody>
          <a:bodyPr/>
          <a:lstStyle/>
          <a:p>
            <a:r>
              <a:rPr lang="en-US" dirty="0" smtClean="0"/>
              <a:t>Understanding the results</a:t>
            </a:r>
            <a:endParaRPr lang="en-US" dirty="0"/>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037" t="11285" r="42021" b="10243"/>
          <a:stretch/>
        </p:blipFill>
        <p:spPr bwMode="auto">
          <a:xfrm>
            <a:off x="457200" y="1699927"/>
            <a:ext cx="3312368" cy="4722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3571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2"/>
          </p:nvPr>
        </p:nvSpPr>
        <p:spPr>
          <a:xfrm>
            <a:off x="4572000" y="1052736"/>
            <a:ext cx="4320480" cy="5238328"/>
          </a:xfrm>
        </p:spPr>
        <p:txBody>
          <a:bodyPr>
            <a:normAutofit/>
          </a:bodyPr>
          <a:lstStyle/>
          <a:p>
            <a:pPr marL="45720" indent="0">
              <a:buNone/>
            </a:pPr>
            <a:endParaRPr lang="en-US" sz="1800" dirty="0" smtClean="0"/>
          </a:p>
          <a:p>
            <a:pPr marL="45720" indent="0">
              <a:buNone/>
            </a:pPr>
            <a:endParaRPr lang="en-US" sz="1800" dirty="0"/>
          </a:p>
          <a:p>
            <a:pPr marL="45720" indent="0">
              <a:buNone/>
            </a:pPr>
            <a:endParaRPr lang="en-US" sz="1800" dirty="0"/>
          </a:p>
          <a:p>
            <a:pPr marL="45720" indent="0">
              <a:buNone/>
            </a:pPr>
            <a:r>
              <a:rPr lang="en-US" sz="1800" b="1" dirty="0" smtClean="0"/>
              <a:t>Goals Performance strands</a:t>
            </a:r>
          </a:p>
          <a:p>
            <a:pPr marL="45720" indent="0">
              <a:buNone/>
            </a:pPr>
            <a:r>
              <a:rPr lang="en-US" sz="1800" dirty="0" smtClean="0"/>
              <a:t>Strength and weakness in specific content areas</a:t>
            </a:r>
          </a:p>
          <a:p>
            <a:pPr marL="45720" indent="0">
              <a:buNone/>
            </a:pPr>
            <a:endParaRPr lang="en-US" sz="1800" b="1" dirty="0"/>
          </a:p>
          <a:p>
            <a:pPr marL="45720" indent="0">
              <a:buNone/>
            </a:pPr>
            <a:endParaRPr lang="en-US" sz="1800" b="1" dirty="0"/>
          </a:p>
          <a:p>
            <a:pPr marL="45720" indent="0">
              <a:buNone/>
            </a:pPr>
            <a:r>
              <a:rPr lang="en-US" sz="1800" b="1" dirty="0" smtClean="0"/>
              <a:t>Lexile® Range</a:t>
            </a:r>
          </a:p>
          <a:p>
            <a:pPr marL="45720" indent="0">
              <a:buNone/>
            </a:pPr>
            <a:r>
              <a:rPr lang="en-US" sz="1800" dirty="0" smtClean="0"/>
              <a:t>The difficulty range of text that can be understood by the student 75% of the time. Most books in the library include the </a:t>
            </a:r>
            <a:r>
              <a:rPr lang="en-US" sz="1800" dirty="0"/>
              <a:t>L</a:t>
            </a:r>
            <a:r>
              <a:rPr lang="en-US" sz="1800" dirty="0" smtClean="0"/>
              <a:t>exile number. </a:t>
            </a:r>
            <a:endParaRPr lang="en-US" sz="1800" dirty="0"/>
          </a:p>
        </p:txBody>
      </p:sp>
      <p:sp>
        <p:nvSpPr>
          <p:cNvPr id="4" name="Title 3"/>
          <p:cNvSpPr>
            <a:spLocks noGrp="1"/>
          </p:cNvSpPr>
          <p:nvPr>
            <p:ph type="title"/>
          </p:nvPr>
        </p:nvSpPr>
        <p:spPr>
          <a:xfrm>
            <a:off x="539552" y="25851"/>
            <a:ext cx="7924800" cy="1143000"/>
          </a:xfrm>
        </p:spPr>
        <p:txBody>
          <a:bodyPr/>
          <a:lstStyle/>
          <a:p>
            <a:r>
              <a:rPr lang="en-US" dirty="0"/>
              <a:t>Understanding the results</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556792"/>
            <a:ext cx="3914775"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1396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16" y="404664"/>
            <a:ext cx="8938178" cy="4638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2277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2F32A5840D2A94DB298D730895C5FB6" ma:contentTypeVersion="0" ma:contentTypeDescription="Create a new document." ma:contentTypeScope="" ma:versionID="7d9ac9b842e58b2bfafc05670ef96bb4">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3BF4F1E-8BC9-464A-8D22-2FF5739D1E71}">
  <ds:schemaRefs>
    <ds:schemaRef ds:uri="http://schemas.microsoft.com/sharepoint/v3/contenttype/forms"/>
  </ds:schemaRefs>
</ds:datastoreItem>
</file>

<file path=customXml/itemProps2.xml><?xml version="1.0" encoding="utf-8"?>
<ds:datastoreItem xmlns:ds="http://schemas.openxmlformats.org/officeDocument/2006/customXml" ds:itemID="{96D18864-9570-4C01-84BD-C6CB49FC0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F0891FE-E822-4AB9-98F8-527AD7643EC9}">
  <ds:schemaRefs>
    <ds:schemaRef ds:uri="http://purl.org/dc/elements/1.1/"/>
    <ds:schemaRef ds:uri="http://purl.org/dc/terms/"/>
    <ds:schemaRef ds:uri="http://schemas.microsoft.com/office/2006/documentManagement/types"/>
    <ds:schemaRef ds:uri="http://purl.org/dc/dcmitype/"/>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Grid</Template>
  <TotalTime>7738</TotalTime>
  <Words>1030</Words>
  <Application>Microsoft Office PowerPoint</Application>
  <PresentationFormat>On-screen Show (4:3)</PresentationFormat>
  <Paragraphs>145</Paragraphs>
  <Slides>21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Franklin Gothic Medium</vt:lpstr>
      <vt:lpstr>Wingdings</vt:lpstr>
      <vt:lpstr>Wingdings 2</vt:lpstr>
      <vt:lpstr>Grid</vt:lpstr>
      <vt:lpstr>MAP Testing MEASUREs OF ACADEMIC PROGRESS   December 9, 2014</vt:lpstr>
      <vt:lpstr>MAP Testing &amp; why we use it…</vt:lpstr>
      <vt:lpstr>How the results are used</vt:lpstr>
      <vt:lpstr>What is RIT?</vt:lpstr>
      <vt:lpstr>Understanding the results</vt:lpstr>
      <vt:lpstr>Understanding the results</vt:lpstr>
      <vt:lpstr>Understanding the results</vt:lpstr>
      <vt:lpstr>Understanding the results</vt:lpstr>
      <vt:lpstr>PowerPoint Presentation</vt:lpstr>
      <vt:lpstr>What if there is an area of low achievement?</vt:lpstr>
      <vt:lpstr>PowerPoint Presentation</vt:lpstr>
      <vt:lpstr>PowerPoint Presentation</vt:lpstr>
      <vt:lpstr>PowerPoint Presentation</vt:lpstr>
      <vt:lpstr>Examples of questions</vt:lpstr>
      <vt:lpstr>PowerPoint Presentation</vt:lpstr>
      <vt:lpstr>PowerPoint Presentation</vt:lpstr>
      <vt:lpstr>PowerPoint Presentation</vt:lpstr>
      <vt:lpstr>Language &amp; Reading Websites</vt:lpstr>
      <vt:lpstr>Math Websites</vt:lpstr>
      <vt:lpstr>Science Websites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 Test Results   Ian Deakin &amp; Lucy Peachey</dc:title>
  <dc:creator>Lucy Peachey</dc:creator>
  <cp:lastModifiedBy>Tim Fryer</cp:lastModifiedBy>
  <cp:revision>151</cp:revision>
  <dcterms:created xsi:type="dcterms:W3CDTF">2012-03-05T08:14:17Z</dcterms:created>
  <dcterms:modified xsi:type="dcterms:W3CDTF">2014-12-09T03:37:09Z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0x01010032F32A5840D2A94DB298D730895C5FB6</vt:lpwstr>
  </property>
</Properties>
</file>