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3" d="100"/>
          <a:sy n="123" d="100"/>
        </p:scale>
        <p:origin x="-704"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4771416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599" cy="897599"/>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599" cy="897599"/>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599"/>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899"/>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799"/>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5999"/>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6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5999"/>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6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899" cy="271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899" cy="271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399"/>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599"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4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499"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7999" cy="9533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7999" cy="3163499"/>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4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4"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8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4"/>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1999"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ixl.com" TargetMode="External"/><Relationship Id="rId4" Type="http://schemas.openxmlformats.org/officeDocument/2006/relationships/hyperlink" Target="http://www.khanacademy.com" TargetMode="External"/><Relationship Id="rId5" Type="http://schemas.openxmlformats.org/officeDocument/2006/relationships/hyperlink" Target="http://www.mathisfun.com" TargetMode="External"/><Relationship Id="rId6" Type="http://schemas.openxmlformats.org/officeDocument/2006/relationships/hyperlink" Target="http://www.kutasoftware.com" TargetMode="External"/><Relationship Id="rId7" Type="http://schemas.openxmlformats.org/officeDocument/2006/relationships/hyperlink" Target="http://www.aaamath.com" TargetMode="External"/><Relationship Id="rId8" Type="http://schemas.openxmlformats.org/officeDocument/2006/relationships/hyperlink" Target="http://www.coolmath.com" TargetMode="External"/><Relationship Id="rId9" Type="http://schemas.openxmlformats.org/officeDocument/2006/relationships/hyperlink" Target="http://www.funbrain.com" TargetMode="External"/><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www.razkids.com" TargetMode="External"/><Relationship Id="rId4" Type="http://schemas.openxmlformats.org/officeDocument/2006/relationships/hyperlink" Target="http://www.funbrain.com" TargetMode="External"/><Relationship Id="rId5" Type="http://schemas.openxmlformats.org/officeDocument/2006/relationships/hyperlink" Target="http://www.vocabulary.com" TargetMode="External"/><Relationship Id="rId6" Type="http://schemas.openxmlformats.org/officeDocument/2006/relationships/hyperlink" Target="http://www.superkids.com/aweb/tools/words" TargetMode="External"/><Relationship Id="rId7" Type="http://schemas.openxmlformats.org/officeDocument/2006/relationships/hyperlink" Target="http://www.lexile.com" TargetMode="External"/><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science-sparks.com/2013/04/27/kitchen-science-round-up/" TargetMode="External"/><Relationship Id="rId4" Type="http://schemas.openxmlformats.org/officeDocument/2006/relationships/hyperlink" Target="http://www.exploratorium.edu/snacks/" TargetMode="External"/><Relationship Id="rId5" Type="http://schemas.openxmlformats.org/officeDocument/2006/relationships/hyperlink" Target="https://sciencebob.com/" TargetMode="External"/><Relationship Id="rId6" Type="http://schemas.openxmlformats.org/officeDocument/2006/relationships/hyperlink" Target="http://www.physicsclassroom.com/" TargetMode="External"/><Relationship Id="rId7" Type="http://schemas.openxmlformats.org/officeDocument/2006/relationships/hyperlink" Target="https://www.brainpop.com/" TargetMode="External"/><Relationship Id="rId8" Type="http://schemas.openxmlformats.org/officeDocument/2006/relationships/hyperlink" Target="http://billnye.com/" TargetMode="External"/><Relationship Id="rId9" Type="http://schemas.openxmlformats.org/officeDocument/2006/relationships/hyperlink" Target="http://www.nwf.org/Kids.aspx" TargetMode="External"/><Relationship Id="rId10" Type="http://schemas.openxmlformats.org/officeDocument/2006/relationships/hyperlink" Target="http://www.pbs.org/wgbh/nova/" TargetMode="External"/><Relationship Id="rId11" Type="http://schemas.openxmlformats.org/officeDocument/2006/relationships/hyperlink" Target="http://www.ftexploring.com/" TargetMode="External"/><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armup.nwea.org/warmup_start_educators_map.html" TargetMode="External"/><Relationship Id="rId4" Type="http://schemas.openxmlformats.org/officeDocument/2006/relationships/hyperlink" Target="https://www.nwea.org/assessments/map/" TargetMode="External"/><Relationship Id="rId5" Type="http://schemas.openxmlformats.org/officeDocument/2006/relationships/hyperlink" Target="https://www.nwea.org/content/uploads/2014/07/ParentToolkit_0.pdf" TargetMode="External"/><Relationship Id="rId6" Type="http://schemas.openxmlformats.org/officeDocument/2006/relationships/hyperlink" Target="https://www.nwea.org/content/uploads/2015/08/2015-MAP-Normative-Data-NOV15.pdf" TargetMode="External"/><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a:spcBef>
                <a:spcPts val="0"/>
              </a:spcBef>
              <a:buNone/>
            </a:pPr>
            <a:r>
              <a:rPr lang="en"/>
              <a:t>Understanding the NWEA MAP Reports</a:t>
            </a:r>
          </a:p>
        </p:txBody>
      </p:sp>
      <p:sp>
        <p:nvSpPr>
          <p:cNvPr id="68" name="Shape 68"/>
          <p:cNvSpPr txBox="1">
            <a:spLocks noGrp="1"/>
          </p:cNvSpPr>
          <p:nvPr>
            <p:ph type="subTitle" idx="1"/>
          </p:nvPr>
        </p:nvSpPr>
        <p:spPr>
          <a:xfrm>
            <a:off x="390525" y="2789130"/>
            <a:ext cx="8222100" cy="432899"/>
          </a:xfrm>
          <a:prstGeom prst="rect">
            <a:avLst/>
          </a:prstGeom>
        </p:spPr>
        <p:txBody>
          <a:bodyPr lIns="91425" tIns="91425" rIns="91425" bIns="91425" anchor="t" anchorCtr="0">
            <a:noAutofit/>
          </a:bodyPr>
          <a:lstStyle/>
          <a:p>
            <a:pPr lvl="0" rtl="0">
              <a:spcBef>
                <a:spcPts val="0"/>
              </a:spcBef>
              <a:buNone/>
            </a:pPr>
            <a:endParaRPr/>
          </a:p>
          <a:p>
            <a:pPr lvl="0">
              <a:spcBef>
                <a:spcPts val="0"/>
              </a:spcBef>
              <a:buNone/>
            </a:pPr>
            <a:endParaRP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26077" y="357800"/>
            <a:ext cx="2807999" cy="953399"/>
          </a:xfrm>
          <a:prstGeom prst="rect">
            <a:avLst/>
          </a:prstGeom>
        </p:spPr>
        <p:txBody>
          <a:bodyPr lIns="91425" tIns="91425" rIns="91425" bIns="91425" anchor="b" anchorCtr="0">
            <a:noAutofit/>
          </a:bodyPr>
          <a:lstStyle/>
          <a:p>
            <a:pPr lvl="0">
              <a:spcBef>
                <a:spcPts val="0"/>
              </a:spcBef>
              <a:buNone/>
            </a:pPr>
            <a:r>
              <a:rPr lang="en"/>
              <a:t>Why use MAP?</a:t>
            </a:r>
          </a:p>
        </p:txBody>
      </p:sp>
      <p:sp>
        <p:nvSpPr>
          <p:cNvPr id="133" name="Shape 133"/>
          <p:cNvSpPr txBox="1">
            <a:spLocks noGrp="1"/>
          </p:cNvSpPr>
          <p:nvPr>
            <p:ph type="body" idx="1"/>
          </p:nvPr>
        </p:nvSpPr>
        <p:spPr>
          <a:xfrm>
            <a:off x="6243625" y="240600"/>
            <a:ext cx="2807999" cy="3163499"/>
          </a:xfrm>
          <a:prstGeom prst="rect">
            <a:avLst/>
          </a:prstGeom>
        </p:spPr>
        <p:txBody>
          <a:bodyPr lIns="91425" tIns="91425" rIns="91425" bIns="91425" anchor="t" anchorCtr="0">
            <a:noAutofit/>
          </a:bodyPr>
          <a:lstStyle/>
          <a:p>
            <a:pPr lvl="0" algn="r" rtl="0">
              <a:spcBef>
                <a:spcPts val="0"/>
              </a:spcBef>
              <a:buNone/>
            </a:pPr>
            <a:endParaRPr sz="1800">
              <a:solidFill>
                <a:schemeClr val="dk2"/>
              </a:solidFill>
            </a:endParaRPr>
          </a:p>
          <a:p>
            <a:pPr lvl="0" algn="r">
              <a:spcBef>
                <a:spcPts val="0"/>
              </a:spcBef>
              <a:buNone/>
            </a:pPr>
            <a:r>
              <a:rPr lang="en" sz="1800">
                <a:solidFill>
                  <a:schemeClr val="accent5"/>
                </a:solidFill>
              </a:rPr>
              <a:t>Provide additional information to help set learning goals</a:t>
            </a:r>
          </a:p>
        </p:txBody>
      </p:sp>
      <p:pic>
        <p:nvPicPr>
          <p:cNvPr id="134" name="Shape 134"/>
          <p:cNvPicPr preferRelativeResize="0"/>
          <p:nvPr/>
        </p:nvPicPr>
        <p:blipFill>
          <a:blip r:embed="rId3">
            <a:alphaModFix/>
          </a:blip>
          <a:stretch>
            <a:fillRect/>
          </a:stretch>
        </p:blipFill>
        <p:spPr>
          <a:xfrm>
            <a:off x="134650" y="1553500"/>
            <a:ext cx="2990850" cy="2305050"/>
          </a:xfrm>
          <a:prstGeom prst="rect">
            <a:avLst/>
          </a:prstGeom>
          <a:noFill/>
          <a:ln>
            <a:noFill/>
          </a:ln>
        </p:spPr>
      </p:pic>
      <p:sp>
        <p:nvSpPr>
          <p:cNvPr id="135" name="Shape 135"/>
          <p:cNvSpPr txBox="1">
            <a:spLocks noGrp="1"/>
          </p:cNvSpPr>
          <p:nvPr>
            <p:ph type="body" idx="1"/>
          </p:nvPr>
        </p:nvSpPr>
        <p:spPr>
          <a:xfrm>
            <a:off x="3435625" y="117275"/>
            <a:ext cx="2807999" cy="3163499"/>
          </a:xfrm>
          <a:prstGeom prst="rect">
            <a:avLst/>
          </a:prstGeom>
        </p:spPr>
        <p:txBody>
          <a:bodyPr lIns="91425" tIns="91425" rIns="91425" bIns="91425" anchor="t" anchorCtr="0">
            <a:noAutofit/>
          </a:bodyPr>
          <a:lstStyle/>
          <a:p>
            <a:pPr lvl="0" rtl="0">
              <a:spcBef>
                <a:spcPts val="0"/>
              </a:spcBef>
              <a:buNone/>
            </a:pPr>
            <a:r>
              <a:rPr lang="en" sz="1800">
                <a:solidFill>
                  <a:schemeClr val="accent3"/>
                </a:solidFill>
              </a:rPr>
              <a:t>Measure and report student achievement and growth over time in Language Usage, Reading, Mathematics, and Science</a:t>
            </a:r>
          </a:p>
          <a:p>
            <a:pPr lvl="0" algn="r" rtl="0">
              <a:spcBef>
                <a:spcPts val="0"/>
              </a:spcBef>
              <a:buNone/>
            </a:pPr>
            <a:endParaRPr sz="1800">
              <a:solidFill>
                <a:schemeClr val="dk2"/>
              </a:solidFill>
            </a:endParaRPr>
          </a:p>
        </p:txBody>
      </p:sp>
      <p:pic>
        <p:nvPicPr>
          <p:cNvPr id="136" name="Shape 136"/>
          <p:cNvPicPr preferRelativeResize="0"/>
          <p:nvPr/>
        </p:nvPicPr>
        <p:blipFill>
          <a:blip r:embed="rId4">
            <a:alphaModFix/>
          </a:blip>
          <a:stretch>
            <a:fillRect/>
          </a:stretch>
        </p:blipFill>
        <p:spPr>
          <a:xfrm>
            <a:off x="3659025" y="2325277"/>
            <a:ext cx="5236425" cy="2663925"/>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98250" y="16350"/>
            <a:ext cx="8826599" cy="602700"/>
          </a:xfrm>
          <a:prstGeom prst="rect">
            <a:avLst/>
          </a:prstGeom>
        </p:spPr>
        <p:txBody>
          <a:bodyPr lIns="91425" tIns="91425" rIns="91425" bIns="91425" anchor="ctr" anchorCtr="0">
            <a:noAutofit/>
          </a:bodyPr>
          <a:lstStyle/>
          <a:p>
            <a:pPr lvl="0">
              <a:spcBef>
                <a:spcPts val="0"/>
              </a:spcBef>
              <a:buNone/>
            </a:pPr>
            <a:r>
              <a:rPr lang="en"/>
              <a:t>WHY USE MAP?       Readiness, Predicting &amp; Considerations for Placement</a:t>
            </a:r>
          </a:p>
        </p:txBody>
      </p:sp>
      <p:pic>
        <p:nvPicPr>
          <p:cNvPr id="142" name="Shape 142"/>
          <p:cNvPicPr preferRelativeResize="0"/>
          <p:nvPr/>
        </p:nvPicPr>
        <p:blipFill>
          <a:blip r:embed="rId3">
            <a:alphaModFix/>
          </a:blip>
          <a:stretch>
            <a:fillRect/>
          </a:stretch>
        </p:blipFill>
        <p:spPr>
          <a:xfrm>
            <a:off x="1199625" y="1062049"/>
            <a:ext cx="6586074" cy="3612074"/>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98250" y="16350"/>
            <a:ext cx="8826599" cy="602700"/>
          </a:xfrm>
          <a:prstGeom prst="rect">
            <a:avLst/>
          </a:prstGeom>
        </p:spPr>
        <p:txBody>
          <a:bodyPr lIns="91425" tIns="91425" rIns="91425" bIns="91425" anchor="ctr" anchorCtr="0">
            <a:noAutofit/>
          </a:bodyPr>
          <a:lstStyle/>
          <a:p>
            <a:pPr lvl="0">
              <a:spcBef>
                <a:spcPts val="0"/>
              </a:spcBef>
              <a:buNone/>
            </a:pPr>
            <a:r>
              <a:rPr lang="en"/>
              <a:t>WHY USE MAP?         Comparative Data to Inform Instructional Decisions</a:t>
            </a:r>
          </a:p>
        </p:txBody>
      </p:sp>
      <p:sp>
        <p:nvSpPr>
          <p:cNvPr id="148" name="Shape 148"/>
          <p:cNvSpPr txBox="1"/>
          <p:nvPr/>
        </p:nvSpPr>
        <p:spPr>
          <a:xfrm>
            <a:off x="371825" y="722975"/>
            <a:ext cx="8654999" cy="4172399"/>
          </a:xfrm>
          <a:prstGeom prst="rect">
            <a:avLst/>
          </a:prstGeom>
          <a:noFill/>
          <a:ln>
            <a:noFill/>
          </a:ln>
        </p:spPr>
        <p:txBody>
          <a:bodyPr lIns="91425" tIns="91425" rIns="91425" bIns="91425" anchor="ctr" anchorCtr="0">
            <a:noAutofit/>
          </a:bodyPr>
          <a:lstStyle/>
          <a:p>
            <a:pPr lvl="0" rtl="0">
              <a:spcBef>
                <a:spcPts val="0"/>
              </a:spcBef>
              <a:buNone/>
            </a:pPr>
            <a:r>
              <a:rPr lang="en" sz="1800">
                <a:latin typeface="Roboto"/>
                <a:ea typeface="Roboto"/>
                <a:cs typeface="Roboto"/>
                <a:sym typeface="Roboto"/>
              </a:rPr>
              <a:t>While not intended for use as a single placement guide, these data can help inform a variety of programmatic and instructional decisions, including: </a:t>
            </a:r>
          </a:p>
          <a:p>
            <a:pPr lvl="0" rtl="0">
              <a:spcBef>
                <a:spcPts val="0"/>
              </a:spcBef>
              <a:buNone/>
            </a:pPr>
            <a:endParaRPr sz="1800">
              <a:latin typeface="Roboto"/>
              <a:ea typeface="Roboto"/>
              <a:cs typeface="Roboto"/>
              <a:sym typeface="Roboto"/>
            </a:endParaRPr>
          </a:p>
          <a:p>
            <a:pPr marL="457200" lvl="0" indent="-342900" rtl="0">
              <a:spcBef>
                <a:spcPts val="0"/>
              </a:spcBef>
              <a:spcAft>
                <a:spcPts val="1000"/>
              </a:spcAft>
              <a:buSzPct val="100000"/>
              <a:buFont typeface="Roboto"/>
              <a:buChar char="●"/>
            </a:pPr>
            <a:r>
              <a:rPr lang="en" sz="1800">
                <a:latin typeface="Roboto"/>
                <a:ea typeface="Roboto"/>
                <a:cs typeface="Roboto"/>
                <a:sym typeface="Roboto"/>
              </a:rPr>
              <a:t>identifying and qualifying students for </a:t>
            </a:r>
            <a:r>
              <a:rPr lang="en" sz="1800">
                <a:solidFill>
                  <a:schemeClr val="dk1"/>
                </a:solidFill>
                <a:latin typeface="Roboto"/>
                <a:ea typeface="Roboto"/>
                <a:cs typeface="Roboto"/>
                <a:sym typeface="Roboto"/>
              </a:rPr>
              <a:t>various instructional strategies </a:t>
            </a:r>
          </a:p>
          <a:p>
            <a:pPr marL="457200" lvl="0" indent="-342900" rtl="0">
              <a:spcBef>
                <a:spcPts val="0"/>
              </a:spcBef>
              <a:spcAft>
                <a:spcPts val="1000"/>
              </a:spcAft>
              <a:buSzPct val="100000"/>
              <a:buFont typeface="Roboto"/>
              <a:buChar char="●"/>
            </a:pPr>
            <a:r>
              <a:rPr lang="en" sz="1800">
                <a:latin typeface="Roboto"/>
                <a:ea typeface="Roboto"/>
                <a:cs typeface="Roboto"/>
                <a:sym typeface="Roboto"/>
              </a:rPr>
              <a:t>guiding teachers on </a:t>
            </a:r>
            <a:r>
              <a:rPr lang="en" sz="1800" u="sng">
                <a:latin typeface="Roboto"/>
                <a:ea typeface="Roboto"/>
                <a:cs typeface="Roboto"/>
                <a:sym typeface="Roboto"/>
              </a:rPr>
              <a:t>instructional program choices</a:t>
            </a:r>
            <a:r>
              <a:rPr lang="en" sz="1800">
                <a:latin typeface="Roboto"/>
                <a:ea typeface="Roboto"/>
                <a:cs typeface="Roboto"/>
                <a:sym typeface="Roboto"/>
              </a:rPr>
              <a:t> for students </a:t>
            </a:r>
          </a:p>
          <a:p>
            <a:pPr marL="457200" lvl="0" indent="-342900" rtl="0">
              <a:spcBef>
                <a:spcPts val="0"/>
              </a:spcBef>
              <a:spcAft>
                <a:spcPts val="1000"/>
              </a:spcAft>
              <a:buSzPct val="100000"/>
              <a:buFont typeface="Roboto"/>
              <a:buChar char="●"/>
            </a:pPr>
            <a:r>
              <a:rPr lang="en" sz="1800">
                <a:solidFill>
                  <a:schemeClr val="dk1"/>
                </a:solidFill>
                <a:latin typeface="Roboto"/>
                <a:ea typeface="Roboto"/>
                <a:cs typeface="Roboto"/>
                <a:sym typeface="Roboto"/>
              </a:rPr>
              <a:t>scheduling and grouping</a:t>
            </a:r>
            <a:r>
              <a:rPr lang="en" sz="1800">
                <a:latin typeface="Roboto"/>
                <a:ea typeface="Roboto"/>
                <a:cs typeface="Roboto"/>
                <a:sym typeface="Roboto"/>
              </a:rPr>
              <a:t> to meet students’ learning needs </a:t>
            </a:r>
          </a:p>
          <a:p>
            <a:pPr marL="457200" lvl="0" indent="-342900" rtl="0">
              <a:spcBef>
                <a:spcPts val="0"/>
              </a:spcBef>
              <a:spcAft>
                <a:spcPts val="1000"/>
              </a:spcAft>
              <a:buSzPct val="100000"/>
              <a:buFont typeface="Roboto"/>
              <a:buChar char="●"/>
            </a:pPr>
            <a:r>
              <a:rPr lang="en" sz="1800">
                <a:latin typeface="Roboto"/>
                <a:ea typeface="Roboto"/>
                <a:cs typeface="Roboto"/>
                <a:sym typeface="Roboto"/>
              </a:rPr>
              <a:t>screening for special or alternative instruction </a:t>
            </a:r>
          </a:p>
          <a:p>
            <a:pPr marL="457200" lvl="0" indent="-342900" rtl="0">
              <a:spcBef>
                <a:spcPts val="0"/>
              </a:spcBef>
              <a:spcAft>
                <a:spcPts val="1000"/>
              </a:spcAft>
              <a:buSzPct val="100000"/>
              <a:buFont typeface="Roboto"/>
              <a:buChar char="●"/>
            </a:pPr>
            <a:r>
              <a:rPr lang="en" sz="1800">
                <a:latin typeface="Roboto"/>
                <a:ea typeface="Roboto"/>
                <a:cs typeface="Roboto"/>
                <a:sym typeface="Roboto"/>
              </a:rPr>
              <a:t>placement in consideration with teacher recommendation, past school marks, and other assessments</a:t>
            </a:r>
          </a:p>
          <a:p>
            <a:pPr marL="457200" lvl="0" indent="-342900" rtl="0">
              <a:spcBef>
                <a:spcPts val="0"/>
              </a:spcBef>
              <a:spcAft>
                <a:spcPts val="1000"/>
              </a:spcAft>
              <a:buSzPct val="100000"/>
              <a:buFont typeface="Roboto"/>
              <a:buChar char="●"/>
            </a:pPr>
            <a:r>
              <a:rPr lang="en" sz="1800">
                <a:latin typeface="Roboto"/>
                <a:ea typeface="Roboto"/>
                <a:cs typeface="Roboto"/>
                <a:sym typeface="Roboto"/>
              </a:rPr>
              <a:t>staffing and resourcing </a:t>
            </a:r>
          </a:p>
          <a:p>
            <a:pPr lvl="0" rtl="0">
              <a:spcBef>
                <a:spcPts val="0"/>
              </a:spcBef>
              <a:buNone/>
            </a:pPr>
            <a:endParaRPr/>
          </a:p>
          <a:p>
            <a:pPr lvl="0" rtl="0">
              <a:spcBef>
                <a:spcPts val="0"/>
              </a:spcBef>
              <a:buNone/>
            </a:pPr>
            <a:endParaRP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98250" y="16350"/>
            <a:ext cx="8826599" cy="602700"/>
          </a:xfrm>
          <a:prstGeom prst="rect">
            <a:avLst/>
          </a:prstGeom>
        </p:spPr>
        <p:txBody>
          <a:bodyPr lIns="91425" tIns="91425" rIns="91425" bIns="91425" anchor="ctr" anchorCtr="0">
            <a:noAutofit/>
          </a:bodyPr>
          <a:lstStyle/>
          <a:p>
            <a:pPr lvl="0">
              <a:spcBef>
                <a:spcPts val="0"/>
              </a:spcBef>
              <a:buNone/>
            </a:pPr>
            <a:r>
              <a:rPr lang="en"/>
              <a:t>NWEA Norms</a:t>
            </a:r>
          </a:p>
        </p:txBody>
      </p:sp>
      <p:pic>
        <p:nvPicPr>
          <p:cNvPr id="154" name="Shape 154"/>
          <p:cNvPicPr preferRelativeResize="0"/>
          <p:nvPr/>
        </p:nvPicPr>
        <p:blipFill>
          <a:blip r:embed="rId3">
            <a:alphaModFix/>
          </a:blip>
          <a:stretch>
            <a:fillRect/>
          </a:stretch>
        </p:blipFill>
        <p:spPr>
          <a:xfrm>
            <a:off x="1485900" y="874125"/>
            <a:ext cx="6172200" cy="3829050"/>
          </a:xfrm>
          <a:prstGeom prst="rect">
            <a:avLst/>
          </a:prstGeom>
          <a:noFill/>
          <a:ln>
            <a:noFill/>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rtl="0">
              <a:spcBef>
                <a:spcPts val="0"/>
              </a:spcBef>
              <a:buNone/>
            </a:pPr>
            <a:r>
              <a:rPr lang="en"/>
              <a:t>AIMING FOR GROWTH:</a:t>
            </a:r>
          </a:p>
          <a:p>
            <a:pPr lvl="0" rtl="0">
              <a:spcBef>
                <a:spcPts val="0"/>
              </a:spcBef>
              <a:buNone/>
            </a:pPr>
            <a:r>
              <a:rPr lang="en"/>
              <a:t>Purpose of MAP Testing</a:t>
            </a:r>
          </a:p>
        </p:txBody>
      </p:sp>
      <p:sp>
        <p:nvSpPr>
          <p:cNvPr id="160" name="Shape 160"/>
          <p:cNvSpPr txBox="1"/>
          <p:nvPr/>
        </p:nvSpPr>
        <p:spPr>
          <a:xfrm>
            <a:off x="281825" y="1848600"/>
            <a:ext cx="7486199" cy="30000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200"/>
              </a:spcAft>
              <a:buNone/>
            </a:pPr>
            <a:r>
              <a:rPr lang="en" sz="2200">
                <a:solidFill>
                  <a:srgbClr val="263656"/>
                </a:solidFill>
                <a:highlight>
                  <a:srgbClr val="FFFFFF"/>
                </a:highlight>
                <a:latin typeface="Roboto"/>
                <a:ea typeface="Roboto"/>
                <a:cs typeface="Roboto"/>
                <a:sym typeface="Roboto"/>
              </a:rPr>
              <a:t>You may have a chart in your home on which you mark your child’s height at certain times, such as on his or her birthday. </a:t>
            </a:r>
            <a:r>
              <a:rPr lang="en" sz="2200">
                <a:solidFill>
                  <a:schemeClr val="dk1"/>
                </a:solidFill>
                <a:highlight>
                  <a:srgbClr val="FFFFFF"/>
                </a:highlight>
                <a:latin typeface="Roboto"/>
                <a:ea typeface="Roboto"/>
                <a:cs typeface="Roboto"/>
                <a:sym typeface="Roboto"/>
              </a:rPr>
              <a:t>This is a growth chart.</a:t>
            </a:r>
            <a:r>
              <a:rPr lang="en" sz="2200">
                <a:solidFill>
                  <a:srgbClr val="263656"/>
                </a:solidFill>
                <a:highlight>
                  <a:srgbClr val="FFFFFF"/>
                </a:highlight>
                <a:latin typeface="Roboto"/>
                <a:ea typeface="Roboto"/>
                <a:cs typeface="Roboto"/>
                <a:sym typeface="Roboto"/>
              </a:rPr>
              <a:t> It shows how much he or she has grown from one year to the next. </a:t>
            </a:r>
          </a:p>
          <a:p>
            <a:pPr lvl="0" rtl="0">
              <a:lnSpc>
                <a:spcPct val="115000"/>
              </a:lnSpc>
              <a:spcBef>
                <a:spcPts val="0"/>
              </a:spcBef>
              <a:spcAft>
                <a:spcPts val="1200"/>
              </a:spcAft>
              <a:buNone/>
            </a:pPr>
            <a:r>
              <a:rPr lang="en" sz="2200">
                <a:solidFill>
                  <a:srgbClr val="263656"/>
                </a:solidFill>
                <a:highlight>
                  <a:srgbClr val="FFFFFF"/>
                </a:highlight>
                <a:latin typeface="Roboto"/>
                <a:ea typeface="Roboto"/>
                <a:cs typeface="Roboto"/>
                <a:sym typeface="Roboto"/>
              </a:rPr>
              <a:t>MAP® assessments do the same sort of thing, except they measure your child’s growth in mathematics, reading, language usage, and science skills. </a:t>
            </a:r>
          </a:p>
        </p:txBody>
      </p:sp>
      <p:pic>
        <p:nvPicPr>
          <p:cNvPr id="161" name="Shape 161"/>
          <p:cNvPicPr preferRelativeResize="0"/>
          <p:nvPr/>
        </p:nvPicPr>
        <p:blipFill rotWithShape="1">
          <a:blip r:embed="rId3">
            <a:alphaModFix/>
          </a:blip>
          <a:srcRect l="11371" r="8319"/>
          <a:stretch/>
        </p:blipFill>
        <p:spPr>
          <a:xfrm>
            <a:off x="7805300" y="2019862"/>
            <a:ext cx="1338700" cy="2657475"/>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Growth Goals</a:t>
            </a:r>
          </a:p>
        </p:txBody>
      </p:sp>
      <p:sp>
        <p:nvSpPr>
          <p:cNvPr id="167" name="Shape 167"/>
          <p:cNvSpPr txBox="1">
            <a:spLocks noGrp="1"/>
          </p:cNvSpPr>
          <p:nvPr>
            <p:ph type="body" idx="1"/>
          </p:nvPr>
        </p:nvSpPr>
        <p:spPr>
          <a:xfrm>
            <a:off x="471900" y="1919075"/>
            <a:ext cx="3999899" cy="2710200"/>
          </a:xfrm>
          <a:prstGeom prst="rect">
            <a:avLst/>
          </a:prstGeom>
        </p:spPr>
        <p:txBody>
          <a:bodyPr lIns="91425" tIns="91425" rIns="91425" bIns="91425" anchor="t" anchorCtr="0">
            <a:noAutofit/>
          </a:bodyPr>
          <a:lstStyle/>
          <a:p>
            <a:pPr lvl="0" rtl="0">
              <a:spcBef>
                <a:spcPts val="0"/>
              </a:spcBef>
              <a:spcAft>
                <a:spcPts val="1200"/>
              </a:spcAft>
              <a:buNone/>
            </a:pPr>
            <a:r>
              <a:rPr lang="en" sz="1800" b="1">
                <a:solidFill>
                  <a:srgbClr val="263656"/>
                </a:solidFill>
                <a:highlight>
                  <a:srgbClr val="FFFFFF"/>
                </a:highlight>
              </a:rPr>
              <a:t>Growth </a:t>
            </a:r>
            <a:r>
              <a:rPr lang="en" sz="1800" b="1">
                <a:solidFill>
                  <a:srgbClr val="000000"/>
                </a:solidFill>
              </a:rPr>
              <a:t>     	</a:t>
            </a:r>
            <a:r>
              <a:rPr lang="en" sz="1800">
                <a:solidFill>
                  <a:srgbClr val="263656"/>
                </a:solidFill>
                <a:highlight>
                  <a:srgbClr val="FFFFFF"/>
                </a:highlight>
              </a:rPr>
              <a:t>RIT scores make it possible to follow a student’s educational growth from year to year. The higher one gets in RIT the amount of growth over time will become less. </a:t>
            </a:r>
          </a:p>
          <a:p>
            <a:pPr lvl="0" algn="ctr" rtl="0">
              <a:spcBef>
                <a:spcPts val="0"/>
              </a:spcBef>
              <a:spcAft>
                <a:spcPts val="1200"/>
              </a:spcAft>
              <a:buNone/>
            </a:pPr>
            <a:r>
              <a:rPr lang="en" sz="1800">
                <a:solidFill>
                  <a:schemeClr val="accent1"/>
                </a:solidFill>
                <a:highlight>
                  <a:srgbClr val="FFFFFF"/>
                </a:highlight>
              </a:rPr>
              <a:t>All growth, no matter the amount, is celebrated.</a:t>
            </a:r>
          </a:p>
          <a:p>
            <a:pPr lvl="0" rtl="0">
              <a:spcBef>
                <a:spcPts val="0"/>
              </a:spcBef>
              <a:spcAft>
                <a:spcPts val="1200"/>
              </a:spcAft>
              <a:buNone/>
            </a:pPr>
            <a:endParaRPr sz="1100">
              <a:solidFill>
                <a:srgbClr val="000000"/>
              </a:solidFill>
              <a:latin typeface="Arial"/>
              <a:ea typeface="Arial"/>
              <a:cs typeface="Arial"/>
              <a:sym typeface="Arial"/>
            </a:endParaRPr>
          </a:p>
          <a:p>
            <a:pPr lvl="0">
              <a:spcBef>
                <a:spcPts val="0"/>
              </a:spcBef>
              <a:buNone/>
            </a:pPr>
            <a:endParaRPr/>
          </a:p>
        </p:txBody>
      </p:sp>
      <p:sp>
        <p:nvSpPr>
          <p:cNvPr id="168" name="Shape 168"/>
          <p:cNvSpPr txBox="1">
            <a:spLocks noGrp="1"/>
          </p:cNvSpPr>
          <p:nvPr>
            <p:ph type="body" idx="2"/>
          </p:nvPr>
        </p:nvSpPr>
        <p:spPr>
          <a:xfrm>
            <a:off x="4694250" y="1919075"/>
            <a:ext cx="3999899" cy="2710200"/>
          </a:xfrm>
          <a:prstGeom prst="rect">
            <a:avLst/>
          </a:prstGeom>
        </p:spPr>
        <p:txBody>
          <a:bodyPr lIns="91425" tIns="91425" rIns="91425" bIns="91425" anchor="t" anchorCtr="0">
            <a:noAutofit/>
          </a:bodyPr>
          <a:lstStyle/>
          <a:p>
            <a:pPr lvl="0" rtl="0">
              <a:spcBef>
                <a:spcPts val="0"/>
              </a:spcBef>
              <a:spcAft>
                <a:spcPts val="0"/>
              </a:spcAft>
              <a:buNone/>
            </a:pPr>
            <a:r>
              <a:rPr lang="en" sz="1800" b="1">
                <a:solidFill>
                  <a:srgbClr val="000000"/>
                </a:solidFill>
              </a:rPr>
              <a:t>Projected RIT and Projected Growth   	</a:t>
            </a:r>
          </a:p>
          <a:p>
            <a:pPr lvl="0" algn="r">
              <a:spcBef>
                <a:spcPts val="0"/>
              </a:spcBef>
              <a:spcAft>
                <a:spcPts val="1200"/>
              </a:spcAft>
              <a:buNone/>
            </a:pPr>
            <a:r>
              <a:rPr lang="en" sz="1800">
                <a:solidFill>
                  <a:srgbClr val="000000"/>
                </a:solidFill>
              </a:rPr>
              <a:t>The projected RIT score and projected growth are based on the student’s actual RIT score in the Fall and the average RIT growth of students who were in the same grade and tested in the same term.</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rtl="0">
              <a:spcBef>
                <a:spcPts val="0"/>
              </a:spcBef>
              <a:buNone/>
            </a:pPr>
            <a:r>
              <a:rPr lang="en"/>
              <a:t>Fall Focus: Setting Goals (Teachers)</a:t>
            </a:r>
          </a:p>
        </p:txBody>
      </p:sp>
      <p:sp>
        <p:nvSpPr>
          <p:cNvPr id="174" name="Shape 174"/>
          <p:cNvSpPr txBox="1">
            <a:spLocks noGrp="1"/>
          </p:cNvSpPr>
          <p:nvPr>
            <p:ph type="body" idx="2"/>
          </p:nvPr>
        </p:nvSpPr>
        <p:spPr>
          <a:xfrm>
            <a:off x="4694250" y="1919075"/>
            <a:ext cx="3999899" cy="27102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p:txBody>
      </p:sp>
      <p:pic>
        <p:nvPicPr>
          <p:cNvPr id="175" name="Shape 175"/>
          <p:cNvPicPr preferRelativeResize="0"/>
          <p:nvPr/>
        </p:nvPicPr>
        <p:blipFill>
          <a:blip r:embed="rId3">
            <a:alphaModFix/>
          </a:blip>
          <a:stretch>
            <a:fillRect/>
          </a:stretch>
        </p:blipFill>
        <p:spPr>
          <a:xfrm>
            <a:off x="357578" y="2156453"/>
            <a:ext cx="8011375" cy="2235451"/>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226077" y="357800"/>
            <a:ext cx="2807999" cy="953399"/>
          </a:xfrm>
          <a:prstGeom prst="rect">
            <a:avLst/>
          </a:prstGeom>
        </p:spPr>
        <p:txBody>
          <a:bodyPr lIns="91425" tIns="91425" rIns="91425" bIns="91425" anchor="b" anchorCtr="0">
            <a:noAutofit/>
          </a:bodyPr>
          <a:lstStyle/>
          <a:p>
            <a:pPr lvl="0" rtl="0">
              <a:spcBef>
                <a:spcPts val="0"/>
              </a:spcBef>
              <a:buNone/>
            </a:pPr>
            <a:r>
              <a:rPr lang="en"/>
              <a:t>Goals/ </a:t>
            </a:r>
          </a:p>
          <a:p>
            <a:pPr lvl="0">
              <a:spcBef>
                <a:spcPts val="0"/>
              </a:spcBef>
              <a:buNone/>
            </a:pPr>
            <a:r>
              <a:rPr lang="en"/>
              <a:t>Continuum</a:t>
            </a:r>
          </a:p>
        </p:txBody>
      </p:sp>
      <p:pic>
        <p:nvPicPr>
          <p:cNvPr id="181" name="Shape 181"/>
          <p:cNvPicPr preferRelativeResize="0"/>
          <p:nvPr/>
        </p:nvPicPr>
        <p:blipFill>
          <a:blip r:embed="rId3">
            <a:alphaModFix/>
          </a:blip>
          <a:stretch>
            <a:fillRect/>
          </a:stretch>
        </p:blipFill>
        <p:spPr>
          <a:xfrm>
            <a:off x="2594957" y="0"/>
            <a:ext cx="6549036" cy="5143500"/>
          </a:xfrm>
          <a:prstGeom prst="rect">
            <a:avLst/>
          </a:prstGeom>
          <a:noFill/>
          <a:ln>
            <a:noFill/>
          </a:ln>
        </p:spPr>
      </p:pic>
      <p:sp>
        <p:nvSpPr>
          <p:cNvPr id="182" name="Shape 182"/>
          <p:cNvSpPr txBox="1">
            <a:spLocks noGrp="1"/>
          </p:cNvSpPr>
          <p:nvPr>
            <p:ph type="body" idx="1"/>
          </p:nvPr>
        </p:nvSpPr>
        <p:spPr>
          <a:xfrm>
            <a:off x="226075" y="1465800"/>
            <a:ext cx="2807999" cy="3163499"/>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226077" y="357800"/>
            <a:ext cx="2807999" cy="953399"/>
          </a:xfrm>
          <a:prstGeom prst="rect">
            <a:avLst/>
          </a:prstGeom>
        </p:spPr>
        <p:txBody>
          <a:bodyPr lIns="91425" tIns="91425" rIns="91425" bIns="91425" anchor="b" anchorCtr="0">
            <a:noAutofit/>
          </a:bodyPr>
          <a:lstStyle/>
          <a:p>
            <a:pPr lvl="0">
              <a:spcBef>
                <a:spcPts val="0"/>
              </a:spcBef>
              <a:buNone/>
            </a:pPr>
            <a:r>
              <a:rPr lang="en"/>
              <a:t>Goals/ Continuum</a:t>
            </a:r>
          </a:p>
        </p:txBody>
      </p:sp>
      <p:pic>
        <p:nvPicPr>
          <p:cNvPr id="188" name="Shape 188"/>
          <p:cNvPicPr preferRelativeResize="0"/>
          <p:nvPr/>
        </p:nvPicPr>
        <p:blipFill rotWithShape="1">
          <a:blip r:embed="rId3">
            <a:alphaModFix/>
          </a:blip>
          <a:srcRect r="17012"/>
          <a:stretch/>
        </p:blipFill>
        <p:spPr>
          <a:xfrm>
            <a:off x="3407975" y="0"/>
            <a:ext cx="5516875" cy="5143499"/>
          </a:xfrm>
          <a:prstGeom prst="rect">
            <a:avLst/>
          </a:prstGeom>
          <a:noFill/>
          <a:ln>
            <a:noFill/>
          </a:ln>
        </p:spPr>
      </p:pic>
      <p:sp>
        <p:nvSpPr>
          <p:cNvPr id="189" name="Shape 189"/>
          <p:cNvSpPr txBox="1">
            <a:spLocks noGrp="1"/>
          </p:cNvSpPr>
          <p:nvPr>
            <p:ph type="body" idx="1"/>
          </p:nvPr>
        </p:nvSpPr>
        <p:spPr>
          <a:xfrm>
            <a:off x="226075" y="1465800"/>
            <a:ext cx="2807999" cy="3163499"/>
          </a:xfrm>
          <a:prstGeom prst="rect">
            <a:avLst/>
          </a:prstGeom>
        </p:spPr>
        <p:txBody>
          <a:bodyPr lIns="91425" tIns="91425" rIns="91425" bIns="91425" anchor="t" anchorCtr="0">
            <a:noAutofit/>
          </a:bodyPr>
          <a:lstStyle/>
          <a:p>
            <a:pPr lvl="0" rtl="0">
              <a:spcBef>
                <a:spcPts val="0"/>
              </a:spcBef>
              <a:buNone/>
            </a:pPr>
            <a:r>
              <a:rPr lang="en">
                <a:solidFill>
                  <a:schemeClr val="accent6"/>
                </a:solidFill>
              </a:rPr>
              <a:t>This tool is meant for teachers only</a:t>
            </a:r>
            <a:r>
              <a:rPr lang="en"/>
              <a:t> -</a:t>
            </a:r>
          </a:p>
          <a:p>
            <a:pPr lvl="0">
              <a:spcBef>
                <a:spcPts val="0"/>
              </a:spcBef>
              <a:buNone/>
            </a:pPr>
            <a:r>
              <a:rPr lang="en"/>
              <a:t>Parents wishing to help their child grow can gain ideas from the NWEA Parent Toolkit and from the following slides, or discuss areas to target with their child’s teacher.</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rtl="0">
              <a:spcBef>
                <a:spcPts val="0"/>
              </a:spcBef>
              <a:buNone/>
            </a:pPr>
            <a:r>
              <a:rPr lang="en"/>
              <a:t>Fall Focus: Setting Goals (Student &amp; Parent)</a:t>
            </a:r>
          </a:p>
        </p:txBody>
      </p:sp>
      <p:sp>
        <p:nvSpPr>
          <p:cNvPr id="195" name="Shape 195"/>
          <p:cNvSpPr txBox="1">
            <a:spLocks noGrp="1"/>
          </p:cNvSpPr>
          <p:nvPr>
            <p:ph type="body" idx="2"/>
          </p:nvPr>
        </p:nvSpPr>
        <p:spPr>
          <a:xfrm>
            <a:off x="4694250" y="1919075"/>
            <a:ext cx="3999899" cy="27102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p:txBody>
      </p:sp>
      <p:pic>
        <p:nvPicPr>
          <p:cNvPr id="196" name="Shape 196"/>
          <p:cNvPicPr preferRelativeResize="0"/>
          <p:nvPr/>
        </p:nvPicPr>
        <p:blipFill>
          <a:blip r:embed="rId3">
            <a:alphaModFix/>
          </a:blip>
          <a:stretch>
            <a:fillRect/>
          </a:stretch>
        </p:blipFill>
        <p:spPr>
          <a:xfrm>
            <a:off x="1752302" y="2091027"/>
            <a:ext cx="5493699" cy="2612125"/>
          </a:xfrm>
          <a:prstGeom prst="rect">
            <a:avLst/>
          </a:prstGeom>
          <a:noFill/>
          <a:ln>
            <a:noFill/>
          </a:ln>
        </p:spPr>
      </p:pic>
      <p:sp>
        <p:nvSpPr>
          <p:cNvPr id="197" name="Shape 197"/>
          <p:cNvSpPr/>
          <p:nvPr/>
        </p:nvSpPr>
        <p:spPr>
          <a:xfrm rot="-1106428">
            <a:off x="752269" y="4509294"/>
            <a:ext cx="986346" cy="246657"/>
          </a:xfrm>
          <a:prstGeom prst="rightArrow">
            <a:avLst>
              <a:gd name="adj1" fmla="val 50000"/>
              <a:gd name="adj2" fmla="val 50000"/>
            </a:avLst>
          </a:prstGeom>
          <a:solidFill>
            <a:schemeClr val="accent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8" name="Shape 198"/>
          <p:cNvSpPr/>
          <p:nvPr/>
        </p:nvSpPr>
        <p:spPr>
          <a:xfrm rot="-9692581">
            <a:off x="7105021" y="3875013"/>
            <a:ext cx="986440" cy="246752"/>
          </a:xfrm>
          <a:prstGeom prst="rightArrow">
            <a:avLst>
              <a:gd name="adj1" fmla="val 50000"/>
              <a:gd name="adj2" fmla="val 50000"/>
            </a:avLst>
          </a:prstGeom>
          <a:solidFill>
            <a:schemeClr val="accent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What are MAP tests?</a:t>
            </a:r>
          </a:p>
        </p:txBody>
      </p:sp>
      <p:sp>
        <p:nvSpPr>
          <p:cNvPr id="74" name="Shape 74"/>
          <p:cNvSpPr txBox="1">
            <a:spLocks noGrp="1"/>
          </p:cNvSpPr>
          <p:nvPr>
            <p:ph type="body" idx="1"/>
          </p:nvPr>
        </p:nvSpPr>
        <p:spPr>
          <a:xfrm>
            <a:off x="471900" y="1786800"/>
            <a:ext cx="8222100" cy="3077700"/>
          </a:xfrm>
          <a:prstGeom prst="rect">
            <a:avLst/>
          </a:prstGeom>
        </p:spPr>
        <p:txBody>
          <a:bodyPr lIns="91425" tIns="91425" rIns="91425" bIns="91425" anchor="t" anchorCtr="0">
            <a:noAutofit/>
          </a:bodyPr>
          <a:lstStyle/>
          <a:p>
            <a:pPr lvl="0" rtl="0">
              <a:spcBef>
                <a:spcPts val="0"/>
              </a:spcBef>
              <a:spcAft>
                <a:spcPts val="0"/>
              </a:spcAft>
              <a:buNone/>
            </a:pPr>
            <a:r>
              <a:rPr lang="en" b="1">
                <a:solidFill>
                  <a:schemeClr val="accent1"/>
                </a:solidFill>
              </a:rPr>
              <a:t>M</a:t>
            </a:r>
            <a:r>
              <a:rPr lang="en">
                <a:solidFill>
                  <a:schemeClr val="accent1"/>
                </a:solidFill>
              </a:rPr>
              <a:t>easures of </a:t>
            </a:r>
            <a:r>
              <a:rPr lang="en" b="1">
                <a:solidFill>
                  <a:schemeClr val="accent1"/>
                </a:solidFill>
              </a:rPr>
              <a:t>A</a:t>
            </a:r>
            <a:r>
              <a:rPr lang="en">
                <a:solidFill>
                  <a:schemeClr val="accent1"/>
                </a:solidFill>
              </a:rPr>
              <a:t>cademic </a:t>
            </a:r>
            <a:r>
              <a:rPr lang="en" b="1">
                <a:solidFill>
                  <a:schemeClr val="accent1"/>
                </a:solidFill>
              </a:rPr>
              <a:t>P</a:t>
            </a:r>
            <a:r>
              <a:rPr lang="en">
                <a:solidFill>
                  <a:schemeClr val="accent1"/>
                </a:solidFill>
              </a:rPr>
              <a:t>rogress</a:t>
            </a:r>
          </a:p>
          <a:p>
            <a:pPr marL="457200" lvl="0" indent="-228600" rtl="0">
              <a:spcBef>
                <a:spcPts val="0"/>
              </a:spcBef>
              <a:spcAft>
                <a:spcPts val="0"/>
              </a:spcAft>
            </a:pPr>
            <a:r>
              <a:rPr lang="en"/>
              <a:t>Twice a year in Fall and Spring </a:t>
            </a:r>
          </a:p>
          <a:p>
            <a:pPr marL="457200" lvl="0" indent="-228600" rtl="0">
              <a:spcBef>
                <a:spcPts val="0"/>
              </a:spcBef>
              <a:spcAft>
                <a:spcPts val="0"/>
              </a:spcAft>
            </a:pPr>
            <a:r>
              <a:rPr lang="en"/>
              <a:t>Grades 2 – 10</a:t>
            </a:r>
          </a:p>
          <a:p>
            <a:pPr marL="457200" lvl="0" indent="-228600" rtl="0">
              <a:spcBef>
                <a:spcPts val="0"/>
              </a:spcBef>
              <a:spcAft>
                <a:spcPts val="0"/>
              </a:spcAft>
            </a:pPr>
            <a:r>
              <a:rPr lang="en"/>
              <a:t>Reading – Language Usage – Mathematics – Science </a:t>
            </a:r>
          </a:p>
          <a:p>
            <a:pPr marL="457200" lvl="0" indent="-228600" rtl="0">
              <a:spcBef>
                <a:spcPts val="0"/>
              </a:spcBef>
              <a:spcAft>
                <a:spcPts val="0"/>
              </a:spcAft>
            </a:pPr>
            <a:r>
              <a:rPr lang="en"/>
              <a:t>Web-Based</a:t>
            </a:r>
          </a:p>
          <a:p>
            <a:pPr marL="457200" lvl="0" indent="-228600" rtl="0">
              <a:spcBef>
                <a:spcPts val="0"/>
              </a:spcBef>
              <a:spcAft>
                <a:spcPts val="0"/>
              </a:spcAft>
            </a:pPr>
            <a:r>
              <a:rPr lang="en"/>
              <a:t>Un-timed, but tends to take 35 – 60 minutes</a:t>
            </a:r>
          </a:p>
          <a:p>
            <a:pPr marL="457200" lvl="0" indent="-228600" rtl="0">
              <a:spcBef>
                <a:spcPts val="0"/>
              </a:spcBef>
              <a:spcAft>
                <a:spcPts val="0"/>
              </a:spcAft>
            </a:pPr>
            <a:r>
              <a:rPr lang="en"/>
              <a:t>42-52 questions</a:t>
            </a:r>
          </a:p>
          <a:p>
            <a:pPr marL="457200" lvl="0" indent="-228600" rtl="0">
              <a:spcBef>
                <a:spcPts val="0"/>
              </a:spcBef>
              <a:spcAft>
                <a:spcPts val="0"/>
              </a:spcAft>
            </a:pPr>
            <a:r>
              <a:rPr lang="en"/>
              <a:t>Based on AERO Standards</a:t>
            </a:r>
          </a:p>
          <a:p>
            <a:pPr marL="457200" lvl="0" indent="-228600" rtl="0">
              <a:spcBef>
                <a:spcPts val="0"/>
              </a:spcBef>
              <a:spcAft>
                <a:spcPts val="0"/>
              </a:spcAft>
            </a:pPr>
            <a:r>
              <a:rPr lang="en"/>
              <a:t>UNIQUE:  adapts to student performance during test</a:t>
            </a:r>
          </a:p>
          <a:p>
            <a:pPr lvl="0">
              <a:spcBef>
                <a:spcPts val="0"/>
              </a:spcBef>
              <a:buNone/>
            </a:pPr>
            <a:endParaRPr/>
          </a:p>
        </p:txBody>
      </p:sp>
      <p:pic>
        <p:nvPicPr>
          <p:cNvPr id="75" name="Shape 75"/>
          <p:cNvPicPr preferRelativeResize="0"/>
          <p:nvPr/>
        </p:nvPicPr>
        <p:blipFill>
          <a:blip r:embed="rId3">
            <a:alphaModFix/>
          </a:blip>
          <a:stretch>
            <a:fillRect/>
          </a:stretch>
        </p:blipFill>
        <p:spPr>
          <a:xfrm>
            <a:off x="7220862" y="1896850"/>
            <a:ext cx="1666875" cy="1657350"/>
          </a:xfrm>
          <a:prstGeom prst="rect">
            <a:avLst/>
          </a:prstGeom>
          <a:noFill/>
          <a:ln>
            <a:noFill/>
          </a:ln>
        </p:spPr>
      </p:pic>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Helpful Hints for Growth</a:t>
            </a:r>
          </a:p>
        </p:txBody>
      </p:sp>
      <p:sp>
        <p:nvSpPr>
          <p:cNvPr id="204" name="Shape 204"/>
          <p:cNvSpPr txBox="1">
            <a:spLocks noGrp="1"/>
          </p:cNvSpPr>
          <p:nvPr>
            <p:ph type="body" idx="1"/>
          </p:nvPr>
        </p:nvSpPr>
        <p:spPr>
          <a:xfrm>
            <a:off x="188775" y="1828100"/>
            <a:ext cx="8494199" cy="2811600"/>
          </a:xfrm>
          <a:prstGeom prst="rect">
            <a:avLst/>
          </a:prstGeom>
        </p:spPr>
        <p:txBody>
          <a:bodyPr lIns="91425" tIns="91425" rIns="91425" bIns="91425" anchor="t" anchorCtr="0">
            <a:noAutofit/>
          </a:bodyPr>
          <a:lstStyle/>
          <a:p>
            <a:pPr marL="457200" lvl="0" indent="-317500" rtl="0">
              <a:spcBef>
                <a:spcPts val="0"/>
              </a:spcBef>
              <a:spcAft>
                <a:spcPts val="400"/>
              </a:spcAft>
              <a:buSzPct val="100000"/>
              <a:buAutoNum type="arabicPeriod"/>
            </a:pPr>
            <a:r>
              <a:rPr lang="en" sz="1400"/>
              <a:t>Play board games like Monopoly, chess, Scrabble, Scattergories, etc.</a:t>
            </a:r>
          </a:p>
          <a:p>
            <a:pPr marL="457200" lvl="0" indent="-317500" rtl="0">
              <a:spcBef>
                <a:spcPts val="0"/>
              </a:spcBef>
              <a:spcAft>
                <a:spcPts val="400"/>
              </a:spcAft>
              <a:buSzPct val="100000"/>
              <a:buAutoNum type="arabicPeriod"/>
            </a:pPr>
            <a:r>
              <a:rPr lang="en" sz="1400"/>
              <a:t>Encourage journal writing.</a:t>
            </a:r>
          </a:p>
          <a:p>
            <a:pPr marL="457200" lvl="0" indent="-317500" rtl="0">
              <a:spcBef>
                <a:spcPts val="0"/>
              </a:spcBef>
              <a:spcAft>
                <a:spcPts val="400"/>
              </a:spcAft>
              <a:buSzPct val="100000"/>
              <a:buAutoNum type="arabicPeriod"/>
            </a:pPr>
            <a:r>
              <a:rPr lang="en" sz="1400"/>
              <a:t>Read magazines and newspapers together - look for new words and use of mathematics like graphs or statistics.</a:t>
            </a:r>
          </a:p>
          <a:p>
            <a:pPr marL="457200" lvl="0" indent="-317500" rtl="0">
              <a:spcBef>
                <a:spcPts val="0"/>
              </a:spcBef>
              <a:spcAft>
                <a:spcPts val="400"/>
              </a:spcAft>
              <a:buSzPct val="100000"/>
              <a:buAutoNum type="arabicPeriod"/>
            </a:pPr>
            <a:r>
              <a:rPr lang="en" sz="1400"/>
              <a:t>Read out loud to your child regardless of age or reading skill.</a:t>
            </a:r>
          </a:p>
          <a:p>
            <a:pPr marL="457200" lvl="0" indent="-317500" rtl="0">
              <a:spcBef>
                <a:spcPts val="0"/>
              </a:spcBef>
              <a:spcAft>
                <a:spcPts val="400"/>
              </a:spcAft>
              <a:buSzPct val="100000"/>
              <a:buAutoNum type="arabicPeriod"/>
            </a:pPr>
            <a:r>
              <a:rPr lang="en" sz="1400"/>
              <a:t>Have your child help with cooking using a recipe, planning a trip, shopping, building a bookshelf or garden.</a:t>
            </a:r>
          </a:p>
          <a:p>
            <a:pPr marL="457200" lvl="0" indent="-317500" rtl="0">
              <a:spcBef>
                <a:spcPts val="0"/>
              </a:spcBef>
              <a:spcAft>
                <a:spcPts val="400"/>
              </a:spcAft>
              <a:buSzPct val="100000"/>
              <a:buAutoNum type="arabicPeriod"/>
            </a:pPr>
            <a:r>
              <a:rPr lang="en" sz="1400"/>
              <a:t>Watch National Geographic, “Wild But True”, “Magic School Bus”, “Bill Nye”, “Mythbusters”, etc. </a:t>
            </a:r>
          </a:p>
          <a:p>
            <a:pPr marL="457200" lvl="0" indent="-317500" rtl="0">
              <a:spcBef>
                <a:spcPts val="0"/>
              </a:spcBef>
              <a:spcAft>
                <a:spcPts val="400"/>
              </a:spcAft>
              <a:buSzPct val="100000"/>
              <a:buAutoNum type="arabicPeriod"/>
            </a:pPr>
            <a:r>
              <a:rPr lang="en" sz="1400"/>
              <a:t>Go to a science museum or zoo, or a nature reserve/ conservation park.</a:t>
            </a:r>
          </a:p>
          <a:p>
            <a:pPr marL="457200" lvl="0" indent="-317500" rtl="0">
              <a:spcBef>
                <a:spcPts val="0"/>
              </a:spcBef>
              <a:spcAft>
                <a:spcPts val="400"/>
              </a:spcAft>
              <a:buSzPct val="100000"/>
              <a:buAutoNum type="arabicPeriod"/>
            </a:pPr>
            <a:r>
              <a:rPr lang="en" sz="1400"/>
              <a:t>Explain how you budget, and how you tip at restaurants.</a:t>
            </a:r>
          </a:p>
          <a:p>
            <a:pPr marL="457200" lvl="0" indent="-317500" rtl="0">
              <a:spcBef>
                <a:spcPts val="0"/>
              </a:spcBef>
              <a:spcAft>
                <a:spcPts val="400"/>
              </a:spcAft>
              <a:buSzPct val="100000"/>
              <a:buAutoNum type="arabicPeriod"/>
            </a:pPr>
            <a:r>
              <a:rPr lang="en" sz="1400"/>
              <a:t>Visit our library frequently. Help your child find books that are interesting to him/ her</a:t>
            </a:r>
          </a:p>
          <a:p>
            <a:pPr lvl="0">
              <a:spcBef>
                <a:spcPts val="0"/>
              </a:spcBef>
              <a:buNone/>
            </a:pPr>
            <a:endParaRPr sz="1400"/>
          </a:p>
        </p:txBody>
      </p:sp>
      <p:sp>
        <p:nvSpPr>
          <p:cNvPr id="205" name="Shape 205"/>
          <p:cNvSpPr txBox="1"/>
          <p:nvPr/>
        </p:nvSpPr>
        <p:spPr>
          <a:xfrm>
            <a:off x="6064575" y="519150"/>
            <a:ext cx="2618399" cy="684300"/>
          </a:xfrm>
          <a:prstGeom prst="rect">
            <a:avLst/>
          </a:prstGeom>
          <a:solidFill>
            <a:schemeClr val="accent6"/>
          </a:solidFill>
          <a:ln w="76200" cap="flat" cmpd="sng">
            <a:solidFill>
              <a:schemeClr val="accent3"/>
            </a:solidFill>
            <a:prstDash val="dot"/>
            <a:round/>
            <a:headEnd type="none" w="med" len="med"/>
            <a:tailEnd type="none" w="med" len="med"/>
          </a:ln>
        </p:spPr>
        <p:txBody>
          <a:bodyPr lIns="91425" tIns="91425" rIns="91425" bIns="91425" anchor="t" anchorCtr="0">
            <a:noAutofit/>
          </a:bodyPr>
          <a:lstStyle/>
          <a:p>
            <a:pPr lvl="0" algn="ctr" rtl="0">
              <a:spcBef>
                <a:spcPts val="0"/>
              </a:spcBef>
              <a:buNone/>
            </a:pPr>
            <a:endParaRPr sz="1000" i="1">
              <a:solidFill>
                <a:schemeClr val="dk2"/>
              </a:solidFill>
            </a:endParaRPr>
          </a:p>
          <a:p>
            <a:pPr lvl="0" algn="ctr">
              <a:spcBef>
                <a:spcPts val="0"/>
              </a:spcBef>
              <a:buNone/>
            </a:pPr>
            <a:r>
              <a:rPr lang="en" b="1" i="1">
                <a:solidFill>
                  <a:schemeClr val="dk2"/>
                </a:solidFill>
                <a:latin typeface="Roboto"/>
                <a:ea typeface="Roboto"/>
                <a:cs typeface="Roboto"/>
                <a:sym typeface="Roboto"/>
              </a:rPr>
              <a:t>Explore, Play, Read, Write</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Mathematics Websites</a:t>
            </a:r>
          </a:p>
        </p:txBody>
      </p:sp>
      <p:sp>
        <p:nvSpPr>
          <p:cNvPr id="211" name="Shape 211"/>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spcAft>
                <a:spcPts val="1200"/>
              </a:spcAft>
              <a:buNone/>
            </a:pPr>
            <a:r>
              <a:rPr lang="en" sz="1100">
                <a:solidFill>
                  <a:srgbClr val="000000"/>
                </a:solidFill>
              </a:rPr>
              <a:t>·</a:t>
            </a:r>
            <a:r>
              <a:rPr lang="en" sz="700">
                <a:solidFill>
                  <a:srgbClr val="000000"/>
                </a:solidFill>
              </a:rPr>
              <a:t>   	</a:t>
            </a:r>
            <a:r>
              <a:rPr lang="en" sz="1100" u="sng">
                <a:solidFill>
                  <a:schemeClr val="hlink"/>
                </a:solidFill>
                <a:highlight>
                  <a:srgbClr val="FFFFFF"/>
                </a:highlight>
                <a:hlinkClick r:id="rId3"/>
              </a:rPr>
              <a:t>www.ixl.com</a:t>
            </a:r>
            <a:r>
              <a:rPr lang="en" sz="1100">
                <a:solidFill>
                  <a:srgbClr val="263656"/>
                </a:solidFill>
                <a:highlight>
                  <a:srgbClr val="FFFFFF"/>
                </a:highlight>
              </a:rPr>
              <a:t> - online practice</a:t>
            </a:r>
          </a:p>
          <a:p>
            <a:pPr lvl="0" rtl="0">
              <a:spcBef>
                <a:spcPts val="0"/>
              </a:spcBef>
              <a:spcAft>
                <a:spcPts val="1200"/>
              </a:spcAft>
              <a:buNone/>
            </a:pPr>
            <a:r>
              <a:rPr lang="en" sz="1100">
                <a:solidFill>
                  <a:srgbClr val="000000"/>
                </a:solidFill>
              </a:rPr>
              <a:t>·</a:t>
            </a:r>
            <a:r>
              <a:rPr lang="en" sz="700">
                <a:solidFill>
                  <a:srgbClr val="000000"/>
                </a:solidFill>
              </a:rPr>
              <a:t>   	</a:t>
            </a:r>
            <a:r>
              <a:rPr lang="en" sz="1100" u="sng">
                <a:solidFill>
                  <a:schemeClr val="hlink"/>
                </a:solidFill>
                <a:highlight>
                  <a:srgbClr val="FFFFFF"/>
                </a:highlight>
                <a:hlinkClick r:id="rId4"/>
              </a:rPr>
              <a:t>www.khanacademy.com</a:t>
            </a:r>
            <a:r>
              <a:rPr lang="en" sz="1100">
                <a:solidFill>
                  <a:srgbClr val="263656"/>
                </a:solidFill>
                <a:highlight>
                  <a:srgbClr val="FFFFFF"/>
                </a:highlight>
              </a:rPr>
              <a:t> - online tutorials and practice for older students</a:t>
            </a:r>
          </a:p>
          <a:p>
            <a:pPr lvl="0" rtl="0">
              <a:spcBef>
                <a:spcPts val="0"/>
              </a:spcBef>
              <a:spcAft>
                <a:spcPts val="1200"/>
              </a:spcAft>
              <a:buNone/>
            </a:pPr>
            <a:r>
              <a:rPr lang="en" sz="1100">
                <a:solidFill>
                  <a:srgbClr val="000000"/>
                </a:solidFill>
              </a:rPr>
              <a:t>·</a:t>
            </a:r>
            <a:r>
              <a:rPr lang="en" sz="700">
                <a:solidFill>
                  <a:srgbClr val="000000"/>
                </a:solidFill>
              </a:rPr>
              <a:t>   	</a:t>
            </a:r>
            <a:r>
              <a:rPr lang="en" sz="1100" u="sng">
                <a:solidFill>
                  <a:schemeClr val="hlink"/>
                </a:solidFill>
                <a:highlight>
                  <a:srgbClr val="FFFFFF"/>
                </a:highlight>
                <a:hlinkClick r:id="rId5"/>
              </a:rPr>
              <a:t>www.mathisfun.com</a:t>
            </a:r>
            <a:r>
              <a:rPr lang="en" sz="1100">
                <a:solidFill>
                  <a:srgbClr val="263656"/>
                </a:solidFill>
                <a:highlight>
                  <a:srgbClr val="FFFFFF"/>
                </a:highlight>
              </a:rPr>
              <a:t> - information and quizzes</a:t>
            </a:r>
          </a:p>
          <a:p>
            <a:pPr lvl="0" rtl="0">
              <a:spcBef>
                <a:spcPts val="0"/>
              </a:spcBef>
              <a:spcAft>
                <a:spcPts val="1200"/>
              </a:spcAft>
              <a:buNone/>
            </a:pPr>
            <a:r>
              <a:rPr lang="en" sz="1100">
                <a:solidFill>
                  <a:srgbClr val="000000"/>
                </a:solidFill>
              </a:rPr>
              <a:t>·</a:t>
            </a:r>
            <a:r>
              <a:rPr lang="en" sz="700">
                <a:solidFill>
                  <a:srgbClr val="000000"/>
                </a:solidFill>
              </a:rPr>
              <a:t>   	</a:t>
            </a:r>
            <a:r>
              <a:rPr lang="en" sz="1100" u="sng">
                <a:solidFill>
                  <a:schemeClr val="hlink"/>
                </a:solidFill>
                <a:highlight>
                  <a:srgbClr val="FFFFFF"/>
                </a:highlight>
                <a:hlinkClick r:id="rId6"/>
              </a:rPr>
              <a:t>www.kutasoftware.com</a:t>
            </a:r>
            <a:r>
              <a:rPr lang="en" sz="1100">
                <a:solidFill>
                  <a:srgbClr val="263656"/>
                </a:solidFill>
                <a:highlight>
                  <a:srgbClr val="FFFFFF"/>
                </a:highlight>
              </a:rPr>
              <a:t> - free worksheets for Pre-Algebra and up</a:t>
            </a:r>
          </a:p>
          <a:p>
            <a:pPr lvl="0" rtl="0">
              <a:spcBef>
                <a:spcPts val="0"/>
              </a:spcBef>
              <a:spcAft>
                <a:spcPts val="1200"/>
              </a:spcAft>
              <a:buNone/>
            </a:pPr>
            <a:r>
              <a:rPr lang="en" sz="1100">
                <a:solidFill>
                  <a:srgbClr val="000000"/>
                </a:solidFill>
              </a:rPr>
              <a:t>·</a:t>
            </a:r>
            <a:r>
              <a:rPr lang="en" sz="700">
                <a:solidFill>
                  <a:srgbClr val="000000"/>
                </a:solidFill>
              </a:rPr>
              <a:t>   	</a:t>
            </a:r>
            <a:r>
              <a:rPr lang="en" sz="1100" u="sng">
                <a:solidFill>
                  <a:schemeClr val="hlink"/>
                </a:solidFill>
                <a:highlight>
                  <a:srgbClr val="FFFFFF"/>
                </a:highlight>
                <a:hlinkClick r:id="rId7"/>
              </a:rPr>
              <a:t>www.aaamath.com</a:t>
            </a:r>
            <a:r>
              <a:rPr lang="en" sz="1100">
                <a:solidFill>
                  <a:srgbClr val="263656"/>
                </a:solidFill>
                <a:highlight>
                  <a:srgbClr val="FFFFFF"/>
                </a:highlight>
              </a:rPr>
              <a:t> - Math practice and activities</a:t>
            </a:r>
          </a:p>
          <a:p>
            <a:pPr lvl="0" rtl="0">
              <a:spcBef>
                <a:spcPts val="0"/>
              </a:spcBef>
              <a:spcAft>
                <a:spcPts val="1200"/>
              </a:spcAft>
              <a:buNone/>
            </a:pPr>
            <a:r>
              <a:rPr lang="en" sz="1100">
                <a:solidFill>
                  <a:srgbClr val="000000"/>
                </a:solidFill>
              </a:rPr>
              <a:t>·</a:t>
            </a:r>
            <a:r>
              <a:rPr lang="en" sz="700">
                <a:solidFill>
                  <a:srgbClr val="000000"/>
                </a:solidFill>
              </a:rPr>
              <a:t>   	</a:t>
            </a:r>
            <a:r>
              <a:rPr lang="en" sz="1100" u="sng">
                <a:solidFill>
                  <a:schemeClr val="hlink"/>
                </a:solidFill>
                <a:highlight>
                  <a:srgbClr val="FFFFFF"/>
                </a:highlight>
                <a:hlinkClick r:id="rId8"/>
              </a:rPr>
              <a:t>www.coolmath.com</a:t>
            </a:r>
            <a:r>
              <a:rPr lang="en" sz="1100">
                <a:solidFill>
                  <a:srgbClr val="263656"/>
                </a:solidFill>
                <a:highlight>
                  <a:srgbClr val="FFFFFF"/>
                </a:highlight>
              </a:rPr>
              <a:t> - Interactive math games</a:t>
            </a:r>
          </a:p>
          <a:p>
            <a:pPr lvl="0" rtl="0">
              <a:spcBef>
                <a:spcPts val="0"/>
              </a:spcBef>
              <a:spcAft>
                <a:spcPts val="1200"/>
              </a:spcAft>
              <a:buNone/>
            </a:pPr>
            <a:r>
              <a:rPr lang="en" sz="1100">
                <a:solidFill>
                  <a:srgbClr val="000000"/>
                </a:solidFill>
              </a:rPr>
              <a:t>·</a:t>
            </a:r>
            <a:r>
              <a:rPr lang="en" sz="700">
                <a:solidFill>
                  <a:srgbClr val="000000"/>
                </a:solidFill>
              </a:rPr>
              <a:t>   	</a:t>
            </a:r>
            <a:r>
              <a:rPr lang="en" sz="1100" u="sng">
                <a:solidFill>
                  <a:schemeClr val="hlink"/>
                </a:solidFill>
                <a:highlight>
                  <a:srgbClr val="FFFFFF"/>
                </a:highlight>
                <a:hlinkClick r:id="rId9"/>
              </a:rPr>
              <a:t>www.funbrain.com</a:t>
            </a:r>
            <a:r>
              <a:rPr lang="en" sz="1100">
                <a:solidFill>
                  <a:srgbClr val="263656"/>
                </a:solidFill>
                <a:highlight>
                  <a:srgbClr val="FFFFFF"/>
                </a:highlight>
              </a:rPr>
              <a:t> - Great site for kids</a:t>
            </a:r>
          </a:p>
          <a:p>
            <a:pPr lvl="0">
              <a:spcBef>
                <a:spcPts val="0"/>
              </a:spcBef>
              <a:buNone/>
            </a:pPr>
            <a:endParaRP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rtl="0">
              <a:spcBef>
                <a:spcPts val="0"/>
              </a:spcBef>
              <a:buNone/>
            </a:pPr>
            <a:r>
              <a:rPr lang="en"/>
              <a:t>Language &amp; Reading Websites</a:t>
            </a:r>
          </a:p>
        </p:txBody>
      </p:sp>
      <p:sp>
        <p:nvSpPr>
          <p:cNvPr id="217" name="Shape 217"/>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spcAft>
                <a:spcPts val="1200"/>
              </a:spcAft>
              <a:buNone/>
            </a:pPr>
            <a:endParaRPr sz="1400" b="1">
              <a:solidFill>
                <a:srgbClr val="263656"/>
              </a:solidFill>
              <a:highlight>
                <a:srgbClr val="FFFFFF"/>
              </a:highlight>
            </a:endParaRPr>
          </a:p>
          <a:p>
            <a:pPr lvl="0" rtl="0">
              <a:spcBef>
                <a:spcPts val="0"/>
              </a:spcBef>
              <a:spcAft>
                <a:spcPts val="1200"/>
              </a:spcAft>
              <a:buNone/>
            </a:pPr>
            <a:r>
              <a:rPr lang="en" sz="1400">
                <a:solidFill>
                  <a:srgbClr val="000000"/>
                </a:solidFill>
              </a:rPr>
              <a:t>·   	</a:t>
            </a:r>
            <a:r>
              <a:rPr lang="en" sz="1400" u="sng">
                <a:solidFill>
                  <a:schemeClr val="hlink"/>
                </a:solidFill>
                <a:highlight>
                  <a:srgbClr val="FFFFFF"/>
                </a:highlight>
                <a:hlinkClick r:id="rId3"/>
              </a:rPr>
              <a:t>www.razkids.com</a:t>
            </a:r>
          </a:p>
          <a:p>
            <a:pPr lvl="0" rtl="0">
              <a:spcBef>
                <a:spcPts val="0"/>
              </a:spcBef>
              <a:spcAft>
                <a:spcPts val="1200"/>
              </a:spcAft>
              <a:buNone/>
            </a:pPr>
            <a:r>
              <a:rPr lang="en" sz="1400">
                <a:solidFill>
                  <a:srgbClr val="000000"/>
                </a:solidFill>
              </a:rPr>
              <a:t>·   	</a:t>
            </a:r>
            <a:r>
              <a:rPr lang="en" sz="1400" u="sng">
                <a:solidFill>
                  <a:schemeClr val="hlink"/>
                </a:solidFill>
                <a:highlight>
                  <a:srgbClr val="FFFFFF"/>
                </a:highlight>
                <a:hlinkClick r:id="rId4"/>
              </a:rPr>
              <a:t>www.funbrain.com</a:t>
            </a:r>
            <a:r>
              <a:rPr lang="en" sz="1400">
                <a:solidFill>
                  <a:srgbClr val="263656"/>
                </a:solidFill>
                <a:highlight>
                  <a:srgbClr val="FFFFFF"/>
                </a:highlight>
              </a:rPr>
              <a:t> - Language Arts games and more</a:t>
            </a:r>
          </a:p>
          <a:p>
            <a:pPr lvl="0" rtl="0">
              <a:spcBef>
                <a:spcPts val="0"/>
              </a:spcBef>
              <a:spcAft>
                <a:spcPts val="1200"/>
              </a:spcAft>
              <a:buNone/>
            </a:pPr>
            <a:r>
              <a:rPr lang="en" sz="1400">
                <a:solidFill>
                  <a:srgbClr val="000000"/>
                </a:solidFill>
              </a:rPr>
              <a:t>·   	</a:t>
            </a:r>
            <a:r>
              <a:rPr lang="en" sz="1400" u="sng">
                <a:solidFill>
                  <a:schemeClr val="hlink"/>
                </a:solidFill>
                <a:highlight>
                  <a:srgbClr val="FFFFFF"/>
                </a:highlight>
                <a:hlinkClick r:id="rId5"/>
              </a:rPr>
              <a:t>www.vocabulary.com</a:t>
            </a:r>
            <a:r>
              <a:rPr lang="en" sz="1400">
                <a:solidFill>
                  <a:srgbClr val="263656"/>
                </a:solidFill>
                <a:highlight>
                  <a:srgbClr val="FFFFFF"/>
                </a:highlight>
              </a:rPr>
              <a:t> - Vocabulary activities</a:t>
            </a:r>
          </a:p>
          <a:p>
            <a:pPr lvl="0" rtl="0">
              <a:spcBef>
                <a:spcPts val="0"/>
              </a:spcBef>
              <a:spcAft>
                <a:spcPts val="1200"/>
              </a:spcAft>
              <a:buNone/>
            </a:pPr>
            <a:r>
              <a:rPr lang="en" sz="1400">
                <a:solidFill>
                  <a:srgbClr val="000000"/>
                </a:solidFill>
              </a:rPr>
              <a:t>·   	</a:t>
            </a:r>
            <a:r>
              <a:rPr lang="en" sz="1400" u="sng">
                <a:solidFill>
                  <a:schemeClr val="hlink"/>
                </a:solidFill>
                <a:highlight>
                  <a:srgbClr val="FFFFFF"/>
                </a:highlight>
                <a:hlinkClick r:id="rId6"/>
              </a:rPr>
              <a:t>www.superkids.com/aweb/tools/words</a:t>
            </a:r>
            <a:r>
              <a:rPr lang="en" sz="1400">
                <a:solidFill>
                  <a:srgbClr val="263656"/>
                </a:solidFill>
                <a:highlight>
                  <a:srgbClr val="FFFFFF"/>
                </a:highlight>
              </a:rPr>
              <a:t> - Vocabulary builders</a:t>
            </a:r>
          </a:p>
          <a:p>
            <a:pPr lvl="0" rtl="0">
              <a:spcBef>
                <a:spcPts val="0"/>
              </a:spcBef>
              <a:spcAft>
                <a:spcPts val="1200"/>
              </a:spcAft>
              <a:buNone/>
            </a:pPr>
            <a:r>
              <a:rPr lang="en" sz="1400">
                <a:solidFill>
                  <a:srgbClr val="263656"/>
                </a:solidFill>
              </a:rPr>
              <a:t>·   	</a:t>
            </a:r>
            <a:r>
              <a:rPr lang="en" sz="1400" u="sng">
                <a:solidFill>
                  <a:schemeClr val="hlink"/>
                </a:solidFill>
                <a:highlight>
                  <a:srgbClr val="FFFFFF"/>
                </a:highlight>
                <a:hlinkClick r:id="rId7"/>
              </a:rPr>
              <a:t>www.lexile.com</a:t>
            </a:r>
            <a:r>
              <a:rPr lang="en" sz="1400">
                <a:solidFill>
                  <a:srgbClr val="263656"/>
                </a:solidFill>
                <a:highlight>
                  <a:srgbClr val="FFFFFF"/>
                </a:highlight>
              </a:rPr>
              <a:t> - Lexile Framework® for Reading Parent Toolkit </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Science Websites</a:t>
            </a:r>
          </a:p>
        </p:txBody>
      </p:sp>
      <p:sp>
        <p:nvSpPr>
          <p:cNvPr id="223" name="Shape 223"/>
          <p:cNvSpPr txBox="1">
            <a:spLocks noGrp="1"/>
          </p:cNvSpPr>
          <p:nvPr>
            <p:ph type="body" idx="1"/>
          </p:nvPr>
        </p:nvSpPr>
        <p:spPr>
          <a:xfrm>
            <a:off x="312750" y="1919075"/>
            <a:ext cx="8518499" cy="2710200"/>
          </a:xfrm>
          <a:prstGeom prst="rect">
            <a:avLst/>
          </a:prstGeom>
        </p:spPr>
        <p:txBody>
          <a:bodyPr lIns="91425" tIns="91425" rIns="91425" bIns="91425" anchor="t" anchorCtr="0">
            <a:noAutofit/>
          </a:bodyPr>
          <a:lstStyle/>
          <a:p>
            <a:pPr lvl="0" rtl="0">
              <a:spcBef>
                <a:spcPts val="0"/>
              </a:spcBef>
              <a:spcAft>
                <a:spcPts val="600"/>
              </a:spcAft>
              <a:buNone/>
            </a:pPr>
            <a:r>
              <a:rPr lang="en" sz="1400" u="sng">
                <a:solidFill>
                  <a:schemeClr val="hlink"/>
                </a:solidFill>
                <a:hlinkClick r:id="rId3"/>
              </a:rPr>
              <a:t>http://www.science-sparks.com/2013/04/27/kitchen-science-round-up/</a:t>
            </a:r>
            <a:r>
              <a:rPr lang="en" sz="1400"/>
              <a:t> - Kitchen science experiments</a:t>
            </a:r>
          </a:p>
          <a:p>
            <a:pPr lvl="0" rtl="0">
              <a:spcBef>
                <a:spcPts val="0"/>
              </a:spcBef>
              <a:spcAft>
                <a:spcPts val="600"/>
              </a:spcAft>
              <a:buNone/>
            </a:pPr>
            <a:r>
              <a:rPr lang="en" sz="1400" u="sng">
                <a:solidFill>
                  <a:schemeClr val="hlink"/>
                </a:solidFill>
                <a:hlinkClick r:id="rId4"/>
              </a:rPr>
              <a:t>http://www.exploratorium.edu/snacks/</a:t>
            </a:r>
            <a:r>
              <a:rPr lang="en" sz="1400"/>
              <a:t> - DIY science explorations</a:t>
            </a:r>
          </a:p>
          <a:p>
            <a:pPr lvl="0" rtl="0">
              <a:spcBef>
                <a:spcPts val="0"/>
              </a:spcBef>
              <a:spcAft>
                <a:spcPts val="600"/>
              </a:spcAft>
              <a:buNone/>
            </a:pPr>
            <a:r>
              <a:rPr lang="en" sz="1400" u="sng">
                <a:solidFill>
                  <a:schemeClr val="hlink"/>
                </a:solidFill>
                <a:hlinkClick r:id="rId5"/>
              </a:rPr>
              <a:t>https://sciencebob.com/</a:t>
            </a:r>
            <a:r>
              <a:rPr lang="en" sz="1400"/>
              <a:t> - videos, experiments, and more</a:t>
            </a:r>
          </a:p>
          <a:p>
            <a:pPr lvl="0" rtl="0">
              <a:spcBef>
                <a:spcPts val="0"/>
              </a:spcBef>
              <a:spcAft>
                <a:spcPts val="600"/>
              </a:spcAft>
              <a:buNone/>
            </a:pPr>
            <a:r>
              <a:rPr lang="en" sz="1400" u="sng">
                <a:solidFill>
                  <a:schemeClr val="hlink"/>
                </a:solidFill>
                <a:hlinkClick r:id="rId6"/>
              </a:rPr>
              <a:t>http://www.physicsclassroom.com/</a:t>
            </a:r>
            <a:r>
              <a:rPr lang="en" sz="1400"/>
              <a:t> - tutorials, practice and simulations</a:t>
            </a:r>
          </a:p>
          <a:p>
            <a:pPr lvl="0" rtl="0">
              <a:spcBef>
                <a:spcPts val="0"/>
              </a:spcBef>
              <a:spcAft>
                <a:spcPts val="600"/>
              </a:spcAft>
              <a:buNone/>
            </a:pPr>
            <a:r>
              <a:rPr lang="en" sz="1400" u="sng">
                <a:solidFill>
                  <a:schemeClr val="accent5"/>
                </a:solidFill>
                <a:hlinkClick r:id="rId7"/>
              </a:rPr>
              <a:t>https://www.brainpop.com/</a:t>
            </a:r>
            <a:r>
              <a:rPr lang="en" sz="1400"/>
              <a:t> - animated mini-movies (only 1/day is free)</a:t>
            </a:r>
          </a:p>
          <a:p>
            <a:pPr lvl="0" rtl="0">
              <a:spcBef>
                <a:spcPts val="0"/>
              </a:spcBef>
              <a:spcAft>
                <a:spcPts val="600"/>
              </a:spcAft>
              <a:buNone/>
            </a:pPr>
            <a:r>
              <a:rPr lang="en" sz="1400" u="sng">
                <a:solidFill>
                  <a:schemeClr val="accent5"/>
                </a:solidFill>
                <a:hlinkClick r:id="rId8"/>
              </a:rPr>
              <a:t>http://billnye.com/</a:t>
            </a:r>
            <a:r>
              <a:rPr lang="en" sz="1400"/>
              <a:t> - Bill Nye the science guy </a:t>
            </a:r>
          </a:p>
          <a:p>
            <a:pPr lvl="0" rtl="0">
              <a:spcBef>
                <a:spcPts val="0"/>
              </a:spcBef>
              <a:spcAft>
                <a:spcPts val="600"/>
              </a:spcAft>
              <a:buNone/>
            </a:pPr>
            <a:r>
              <a:rPr lang="en" sz="1400" u="sng">
                <a:solidFill>
                  <a:schemeClr val="hlink"/>
                </a:solidFill>
                <a:hlinkClick r:id="rId9"/>
              </a:rPr>
              <a:t>http://www.nwf.org/Kids.aspx</a:t>
            </a:r>
            <a:r>
              <a:rPr lang="en" sz="1400"/>
              <a:t> - Ranger Rick online (games and more)</a:t>
            </a:r>
          </a:p>
          <a:p>
            <a:pPr lvl="0" rtl="0">
              <a:spcBef>
                <a:spcPts val="0"/>
              </a:spcBef>
              <a:spcAft>
                <a:spcPts val="600"/>
              </a:spcAft>
              <a:buNone/>
            </a:pPr>
            <a:r>
              <a:rPr lang="en" sz="1400" u="sng">
                <a:solidFill>
                  <a:schemeClr val="hlink"/>
                </a:solidFill>
                <a:hlinkClick r:id="rId10"/>
              </a:rPr>
              <a:t>http://www.pbs.org/wgbh/nova/</a:t>
            </a:r>
            <a:r>
              <a:rPr lang="en" sz="1400"/>
              <a:t> - videos from pbs</a:t>
            </a:r>
          </a:p>
          <a:p>
            <a:pPr lvl="0" rtl="0">
              <a:spcBef>
                <a:spcPts val="0"/>
              </a:spcBef>
              <a:spcAft>
                <a:spcPts val="600"/>
              </a:spcAft>
              <a:buNone/>
            </a:pPr>
            <a:r>
              <a:rPr lang="en" sz="1400" u="sng">
                <a:solidFill>
                  <a:schemeClr val="hlink"/>
                </a:solidFill>
                <a:hlinkClick r:id="rId11"/>
              </a:rPr>
              <a:t>http://www.ftexploring.com/</a:t>
            </a:r>
            <a:r>
              <a:rPr lang="en" sz="1400"/>
              <a:t> - information about energy in the world around us</a:t>
            </a:r>
          </a:p>
          <a:p>
            <a:pPr lvl="0">
              <a:spcBef>
                <a:spcPts val="0"/>
              </a:spcBef>
              <a:spcAft>
                <a:spcPts val="600"/>
              </a:spcAft>
              <a:buNone/>
            </a:pPr>
            <a:endParaRPr sz="1400"/>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Thank you</a:t>
            </a:r>
          </a:p>
        </p:txBody>
      </p:sp>
      <p:sp>
        <p:nvSpPr>
          <p:cNvPr id="229" name="Shape 229"/>
          <p:cNvSpPr txBox="1">
            <a:spLocks noGrp="1"/>
          </p:cNvSpPr>
          <p:nvPr>
            <p:ph type="body" idx="1"/>
          </p:nvPr>
        </p:nvSpPr>
        <p:spPr>
          <a:xfrm>
            <a:off x="94900" y="1822050"/>
            <a:ext cx="8901600" cy="3207600"/>
          </a:xfrm>
          <a:prstGeom prst="rect">
            <a:avLst/>
          </a:prstGeom>
        </p:spPr>
        <p:txBody>
          <a:bodyPr lIns="91425" tIns="91425" rIns="91425" bIns="91425" anchor="t" anchorCtr="0">
            <a:noAutofit/>
          </a:bodyPr>
          <a:lstStyle/>
          <a:p>
            <a:pPr lvl="0" rtl="0">
              <a:spcBef>
                <a:spcPts val="0"/>
              </a:spcBef>
              <a:buNone/>
            </a:pPr>
            <a:r>
              <a:rPr lang="en"/>
              <a:t>Sample Test: </a:t>
            </a:r>
            <a:r>
              <a:rPr lang="en" u="sng">
                <a:solidFill>
                  <a:schemeClr val="hlink"/>
                </a:solidFill>
                <a:hlinkClick r:id="rId3"/>
              </a:rPr>
              <a:t>http://warmup.nwea.org/warmup_start_educators_map.html</a:t>
            </a:r>
          </a:p>
          <a:p>
            <a:pPr lvl="0" rtl="0">
              <a:spcBef>
                <a:spcPts val="0"/>
              </a:spcBef>
              <a:buNone/>
            </a:pPr>
            <a:r>
              <a:rPr lang="en"/>
              <a:t>For more information about NWEA MAP tests: </a:t>
            </a:r>
            <a:r>
              <a:rPr lang="en" u="sng">
                <a:solidFill>
                  <a:schemeClr val="hlink"/>
                </a:solidFill>
                <a:hlinkClick r:id="rId4"/>
              </a:rPr>
              <a:t>https://www.nwea.org/assessments/map/</a:t>
            </a:r>
          </a:p>
          <a:p>
            <a:pPr lvl="0" rtl="0">
              <a:spcBef>
                <a:spcPts val="0"/>
              </a:spcBef>
              <a:buNone/>
            </a:pPr>
            <a:r>
              <a:rPr lang="en"/>
              <a:t>NWEA MAP Parent Toolkit: </a:t>
            </a:r>
            <a:r>
              <a:rPr lang="en" u="sng">
                <a:solidFill>
                  <a:schemeClr val="hlink"/>
                </a:solidFill>
                <a:hlinkClick r:id="rId5"/>
              </a:rPr>
              <a:t>https://www.nwea.org/content/uploads/2014/07/ParentToolkit_0.pdf</a:t>
            </a:r>
          </a:p>
          <a:p>
            <a:pPr lvl="0" rtl="0">
              <a:spcBef>
                <a:spcPts val="0"/>
              </a:spcBef>
              <a:buNone/>
            </a:pPr>
            <a:r>
              <a:rPr lang="en"/>
              <a:t>Grade level normative data (median RIT scores and expected growth at each grade): </a:t>
            </a:r>
            <a:r>
              <a:rPr lang="en" u="sng">
                <a:solidFill>
                  <a:schemeClr val="hlink"/>
                </a:solidFill>
                <a:hlinkClick r:id="rId6"/>
              </a:rPr>
              <a:t>https://www.nwea.org/content/uploads/2015/08/2015-MAP-Normative-Data-NOV15.pdf</a:t>
            </a:r>
          </a:p>
          <a:p>
            <a:pPr lvl="0" rtl="0">
              <a:spcBef>
                <a:spcPts val="0"/>
              </a:spcBef>
              <a:buNone/>
            </a:pPr>
            <a:endParaRPr/>
          </a:p>
          <a:p>
            <a:pPr lvl="0">
              <a:spcBef>
                <a:spcPts val="0"/>
              </a:spcBef>
              <a:buNone/>
            </a:pPr>
            <a:endParaRP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226077" y="357800"/>
            <a:ext cx="2807999" cy="953399"/>
          </a:xfrm>
          <a:prstGeom prst="rect">
            <a:avLst/>
          </a:prstGeom>
        </p:spPr>
        <p:txBody>
          <a:bodyPr lIns="91425" tIns="91425" rIns="91425" bIns="91425" anchor="b" anchorCtr="0">
            <a:noAutofit/>
          </a:bodyPr>
          <a:lstStyle/>
          <a:p>
            <a:pPr lvl="0">
              <a:spcBef>
                <a:spcPts val="0"/>
              </a:spcBef>
              <a:buNone/>
            </a:pPr>
            <a:r>
              <a:rPr lang="en"/>
              <a:t>NWEA Tables of Comparative Data</a:t>
            </a:r>
          </a:p>
        </p:txBody>
      </p:sp>
      <p:pic>
        <p:nvPicPr>
          <p:cNvPr id="235" name="Shape 235"/>
          <p:cNvPicPr preferRelativeResize="0"/>
          <p:nvPr/>
        </p:nvPicPr>
        <p:blipFill>
          <a:blip r:embed="rId3">
            <a:alphaModFix/>
          </a:blip>
          <a:stretch>
            <a:fillRect/>
          </a:stretch>
        </p:blipFill>
        <p:spPr>
          <a:xfrm>
            <a:off x="3034070" y="0"/>
            <a:ext cx="6042008" cy="5143500"/>
          </a:xfrm>
          <a:prstGeom prst="rect">
            <a:avLst/>
          </a:prstGeom>
          <a:noFill/>
          <a:ln>
            <a:noFill/>
          </a:ln>
        </p:spPr>
      </p:pic>
      <p:sp>
        <p:nvSpPr>
          <p:cNvPr id="236" name="Shape 236"/>
          <p:cNvSpPr txBox="1">
            <a:spLocks noGrp="1"/>
          </p:cNvSpPr>
          <p:nvPr>
            <p:ph type="body" idx="1"/>
          </p:nvPr>
        </p:nvSpPr>
        <p:spPr>
          <a:xfrm>
            <a:off x="226075" y="1465800"/>
            <a:ext cx="2807999" cy="3163499"/>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57150" y="4696825"/>
            <a:ext cx="8381999" cy="446700"/>
          </a:xfrm>
          <a:prstGeom prst="rect">
            <a:avLst/>
          </a:prstGeom>
        </p:spPr>
        <p:txBody>
          <a:bodyPr lIns="91425" tIns="91425" rIns="91425" bIns="91425" anchor="ctr" anchorCtr="0">
            <a:noAutofit/>
          </a:bodyPr>
          <a:lstStyle/>
          <a:p>
            <a:pPr lvl="0">
              <a:spcBef>
                <a:spcPts val="0"/>
              </a:spcBef>
              <a:buNone/>
            </a:pPr>
            <a:r>
              <a:rPr lang="en"/>
              <a:t>UNIQUE: Adaptive Tests</a:t>
            </a:r>
          </a:p>
        </p:txBody>
      </p:sp>
      <p:pic>
        <p:nvPicPr>
          <p:cNvPr id="81" name="Shape 81"/>
          <p:cNvPicPr preferRelativeResize="0"/>
          <p:nvPr/>
        </p:nvPicPr>
        <p:blipFill>
          <a:blip r:embed="rId3">
            <a:alphaModFix/>
          </a:blip>
          <a:stretch>
            <a:fillRect/>
          </a:stretch>
        </p:blipFill>
        <p:spPr>
          <a:xfrm>
            <a:off x="1200150" y="752475"/>
            <a:ext cx="6743700" cy="3638550"/>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4294967295"/>
          </p:nvPr>
        </p:nvSpPr>
        <p:spPr>
          <a:xfrm>
            <a:off x="4834600" y="566150"/>
            <a:ext cx="3999899" cy="2710200"/>
          </a:xfrm>
          <a:prstGeom prst="rect">
            <a:avLst/>
          </a:prstGeom>
        </p:spPr>
        <p:txBody>
          <a:bodyPr lIns="91425" tIns="91425" rIns="91425" bIns="91425" anchor="t" anchorCtr="0">
            <a:noAutofit/>
          </a:bodyPr>
          <a:lstStyle/>
          <a:p>
            <a:pPr lvl="0" rtl="0">
              <a:lnSpc>
                <a:spcPct val="115000"/>
              </a:lnSpc>
              <a:spcBef>
                <a:spcPts val="0"/>
              </a:spcBef>
              <a:spcAft>
                <a:spcPts val="1800"/>
              </a:spcAft>
              <a:buNone/>
            </a:pPr>
            <a:r>
              <a:rPr lang="en">
                <a:solidFill>
                  <a:schemeClr val="lt1"/>
                </a:solidFill>
              </a:rPr>
              <a:t>MAP is not a grade or an evaluation; not part of our report cards or transcripts</a:t>
            </a:r>
          </a:p>
          <a:p>
            <a:pPr lvl="0" rtl="0">
              <a:lnSpc>
                <a:spcPct val="115000"/>
              </a:lnSpc>
              <a:spcBef>
                <a:spcPts val="0"/>
              </a:spcBef>
              <a:spcAft>
                <a:spcPts val="1800"/>
              </a:spcAft>
              <a:buNone/>
            </a:pPr>
            <a:r>
              <a:rPr lang="en">
                <a:solidFill>
                  <a:schemeClr val="lt1"/>
                </a:solidFill>
              </a:rPr>
              <a:t>One snapshot used with multiple other forms of information about your child</a:t>
            </a:r>
          </a:p>
          <a:p>
            <a:pPr lvl="0" rtl="0">
              <a:lnSpc>
                <a:spcPct val="115000"/>
              </a:lnSpc>
              <a:spcBef>
                <a:spcPts val="0"/>
              </a:spcBef>
              <a:spcAft>
                <a:spcPts val="1800"/>
              </a:spcAft>
              <a:buNone/>
            </a:pPr>
            <a:r>
              <a:rPr lang="en">
                <a:solidFill>
                  <a:schemeClr val="lt1"/>
                </a:solidFill>
              </a:rPr>
              <a:t>Can confirm teacher understanding of child or provoke teacher to ask questions</a:t>
            </a:r>
          </a:p>
          <a:p>
            <a:pPr lvl="0" rtl="0">
              <a:lnSpc>
                <a:spcPct val="115000"/>
              </a:lnSpc>
              <a:spcBef>
                <a:spcPts val="0"/>
              </a:spcBef>
              <a:spcAft>
                <a:spcPts val="1200"/>
              </a:spcAft>
              <a:buNone/>
            </a:pPr>
            <a:r>
              <a:rPr lang="en">
                <a:solidFill>
                  <a:schemeClr val="accent6"/>
                </a:solidFill>
              </a:rPr>
              <a:t>Most important is knowing your child</a:t>
            </a:r>
          </a:p>
          <a:p>
            <a:pPr lvl="0">
              <a:spcBef>
                <a:spcPts val="0"/>
              </a:spcBef>
              <a:buNone/>
            </a:pPr>
            <a:endParaRPr/>
          </a:p>
        </p:txBody>
      </p:sp>
      <p:sp>
        <p:nvSpPr>
          <p:cNvPr id="87" name="Shape 87"/>
          <p:cNvSpPr txBox="1">
            <a:spLocks noGrp="1"/>
          </p:cNvSpPr>
          <p:nvPr>
            <p:ph type="body" idx="2"/>
          </p:nvPr>
        </p:nvSpPr>
        <p:spPr>
          <a:xfrm>
            <a:off x="304125" y="795274"/>
            <a:ext cx="3999899" cy="3986399"/>
          </a:xfrm>
          <a:prstGeom prst="rect">
            <a:avLst/>
          </a:prstGeom>
        </p:spPr>
        <p:txBody>
          <a:bodyPr lIns="91425" tIns="91425" rIns="91425" bIns="91425" anchor="ctr" anchorCtr="0">
            <a:noAutofit/>
          </a:bodyPr>
          <a:lstStyle/>
          <a:p>
            <a:pPr marL="457200" lvl="0" indent="-228600" rtl="0">
              <a:spcBef>
                <a:spcPts val="0"/>
              </a:spcBef>
              <a:buClr>
                <a:schemeClr val="accent1"/>
              </a:buClr>
            </a:pPr>
            <a:r>
              <a:rPr lang="en">
                <a:solidFill>
                  <a:schemeClr val="accent1"/>
                </a:solidFill>
              </a:rPr>
              <a:t>One snapshot of a child, class, grade level, and overall school performance</a:t>
            </a:r>
          </a:p>
          <a:p>
            <a:pPr marL="457200" lvl="0" indent="-228600" rtl="0">
              <a:spcBef>
                <a:spcPts val="0"/>
              </a:spcBef>
              <a:buClr>
                <a:schemeClr val="accent1"/>
              </a:buClr>
            </a:pPr>
            <a:r>
              <a:rPr lang="en">
                <a:solidFill>
                  <a:schemeClr val="accent1"/>
                </a:solidFill>
              </a:rPr>
              <a:t>Opportunity to measure growth over time</a:t>
            </a:r>
          </a:p>
          <a:p>
            <a:pPr marL="457200" lvl="0" indent="-228600" rtl="0">
              <a:spcBef>
                <a:spcPts val="0"/>
              </a:spcBef>
              <a:buClr>
                <a:schemeClr val="accent1"/>
              </a:buClr>
            </a:pPr>
            <a:r>
              <a:rPr lang="en">
                <a:solidFill>
                  <a:schemeClr val="accent1"/>
                </a:solidFill>
              </a:rPr>
              <a:t>Examine subtopics related to each area for needs for instructional purposes</a:t>
            </a:r>
          </a:p>
          <a:p>
            <a:pPr marL="457200" lvl="0" indent="-228600" rtl="0">
              <a:spcBef>
                <a:spcPts val="0"/>
              </a:spcBef>
              <a:buClr>
                <a:schemeClr val="accent1"/>
              </a:buClr>
            </a:pPr>
            <a:r>
              <a:rPr lang="en">
                <a:solidFill>
                  <a:schemeClr val="accent1"/>
                </a:solidFill>
              </a:rPr>
              <a:t>Follow cohorts at GAA to inform curriculum</a:t>
            </a:r>
          </a:p>
          <a:p>
            <a:pPr marL="457200" lvl="0" indent="-228600" rtl="0">
              <a:spcBef>
                <a:spcPts val="0"/>
              </a:spcBef>
              <a:buClr>
                <a:schemeClr val="accent1"/>
              </a:buClr>
            </a:pPr>
            <a:r>
              <a:rPr lang="en">
                <a:solidFill>
                  <a:schemeClr val="accent1"/>
                </a:solidFill>
              </a:rPr>
              <a:t>Compare GAA to international averages (norms)</a:t>
            </a:r>
          </a:p>
          <a:p>
            <a:pPr lvl="0" rtl="0">
              <a:spcBef>
                <a:spcPts val="0"/>
              </a:spcBef>
              <a:buNone/>
            </a:pPr>
            <a:endParaRPr>
              <a:solidFill>
                <a:schemeClr val="accent1"/>
              </a:solidFill>
            </a:endParaRP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98250" y="16350"/>
            <a:ext cx="8826599" cy="602700"/>
          </a:xfrm>
          <a:prstGeom prst="rect">
            <a:avLst/>
          </a:prstGeom>
        </p:spPr>
        <p:txBody>
          <a:bodyPr lIns="91425" tIns="91425" rIns="91425" bIns="91425" anchor="ctr" anchorCtr="0">
            <a:noAutofit/>
          </a:bodyPr>
          <a:lstStyle/>
          <a:p>
            <a:pPr lvl="0">
              <a:spcBef>
                <a:spcPts val="0"/>
              </a:spcBef>
              <a:buNone/>
            </a:pPr>
            <a:r>
              <a:rPr lang="en"/>
              <a:t>Reading your child’s report...</a:t>
            </a:r>
          </a:p>
        </p:txBody>
      </p:sp>
      <p:sp>
        <p:nvSpPr>
          <p:cNvPr id="93" name="Shape 93"/>
          <p:cNvSpPr txBox="1"/>
          <p:nvPr/>
        </p:nvSpPr>
        <p:spPr>
          <a:xfrm>
            <a:off x="847150" y="3103575"/>
            <a:ext cx="7627199" cy="2110499"/>
          </a:xfrm>
          <a:prstGeom prst="rect">
            <a:avLst/>
          </a:prstGeom>
          <a:noFill/>
          <a:ln>
            <a:noFill/>
          </a:ln>
        </p:spPr>
        <p:txBody>
          <a:bodyPr lIns="91425" tIns="91425" rIns="91425" bIns="91425" anchor="ctr" anchorCtr="0">
            <a:noAutofit/>
          </a:bodyPr>
          <a:lstStyle/>
          <a:p>
            <a:pPr lvl="0" algn="ctr" rtl="0">
              <a:spcBef>
                <a:spcPts val="0"/>
              </a:spcBef>
              <a:buNone/>
            </a:pPr>
            <a:r>
              <a:rPr lang="en" sz="1800">
                <a:latin typeface="Roboto"/>
                <a:ea typeface="Roboto"/>
                <a:cs typeface="Roboto"/>
                <a:sym typeface="Roboto"/>
              </a:rPr>
              <a:t>When looking at your child’s achievement (RIT score or percentile),</a:t>
            </a:r>
          </a:p>
          <a:p>
            <a:pPr lvl="0" algn="ctr" rtl="0">
              <a:spcBef>
                <a:spcPts val="0"/>
              </a:spcBef>
              <a:buNone/>
            </a:pPr>
            <a:r>
              <a:rPr lang="en" sz="1800">
                <a:latin typeface="Roboto"/>
                <a:ea typeface="Roboto"/>
                <a:cs typeface="Roboto"/>
                <a:sym typeface="Roboto"/>
              </a:rPr>
              <a:t>remember, this was one untimed test on one day… </a:t>
            </a:r>
          </a:p>
          <a:p>
            <a:pPr lvl="0" algn="ctr" rtl="0">
              <a:spcBef>
                <a:spcPts val="0"/>
              </a:spcBef>
              <a:buNone/>
            </a:pPr>
            <a:endParaRPr sz="1000">
              <a:latin typeface="Roboto"/>
              <a:ea typeface="Roboto"/>
              <a:cs typeface="Roboto"/>
              <a:sym typeface="Roboto"/>
            </a:endParaRPr>
          </a:p>
          <a:p>
            <a:pPr lvl="0" algn="ctr" rtl="0">
              <a:spcBef>
                <a:spcPts val="0"/>
              </a:spcBef>
              <a:buNone/>
            </a:pPr>
            <a:endParaRPr sz="1000">
              <a:latin typeface="Roboto"/>
              <a:ea typeface="Roboto"/>
              <a:cs typeface="Roboto"/>
              <a:sym typeface="Roboto"/>
            </a:endParaRPr>
          </a:p>
          <a:p>
            <a:pPr lvl="0" algn="ctr" rtl="0">
              <a:spcBef>
                <a:spcPts val="0"/>
              </a:spcBef>
              <a:buNone/>
            </a:pPr>
            <a:r>
              <a:rPr lang="en" sz="1800">
                <a:latin typeface="Roboto"/>
                <a:ea typeface="Roboto"/>
                <a:cs typeface="Roboto"/>
                <a:sym typeface="Roboto"/>
              </a:rPr>
              <a:t>Consider fatigue, the testing environment, and potential difficulties remaining focused at a computer for long periods of time</a:t>
            </a:r>
          </a:p>
        </p:txBody>
      </p:sp>
      <p:sp>
        <p:nvSpPr>
          <p:cNvPr id="94" name="Shape 94"/>
          <p:cNvSpPr/>
          <p:nvPr/>
        </p:nvSpPr>
        <p:spPr>
          <a:xfrm>
            <a:off x="919800" y="3737725"/>
            <a:ext cx="550691" cy="506088"/>
          </a:xfrm>
          <a:prstGeom prst="irregularSeal1">
            <a:avLst/>
          </a:prstGeom>
          <a:solidFill>
            <a:schemeClr val="accent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95"/>
          <p:cNvSpPr/>
          <p:nvPr/>
        </p:nvSpPr>
        <p:spPr>
          <a:xfrm>
            <a:off x="7923650" y="3737725"/>
            <a:ext cx="550691" cy="506088"/>
          </a:xfrm>
          <a:prstGeom prst="irregularSeal1">
            <a:avLst/>
          </a:prstGeom>
          <a:solidFill>
            <a:schemeClr val="accent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96" name="Shape 96"/>
          <p:cNvPicPr preferRelativeResize="0"/>
          <p:nvPr/>
        </p:nvPicPr>
        <p:blipFill>
          <a:blip r:embed="rId3">
            <a:alphaModFix/>
          </a:blip>
          <a:stretch>
            <a:fillRect/>
          </a:stretch>
        </p:blipFill>
        <p:spPr>
          <a:xfrm>
            <a:off x="187574" y="781374"/>
            <a:ext cx="5247250" cy="2494950"/>
          </a:xfrm>
          <a:prstGeom prst="rect">
            <a:avLst/>
          </a:prstGeom>
          <a:noFill/>
          <a:ln>
            <a:noFill/>
          </a:ln>
        </p:spPr>
      </p:pic>
      <p:pic>
        <p:nvPicPr>
          <p:cNvPr id="97" name="Shape 97"/>
          <p:cNvPicPr preferRelativeResize="0"/>
          <p:nvPr/>
        </p:nvPicPr>
        <p:blipFill>
          <a:blip r:embed="rId4">
            <a:alphaModFix/>
          </a:blip>
          <a:stretch>
            <a:fillRect/>
          </a:stretch>
        </p:blipFill>
        <p:spPr>
          <a:xfrm>
            <a:off x="5952662" y="1053937"/>
            <a:ext cx="2886075" cy="1038225"/>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Fall Focus: Reporting Achievement</a:t>
            </a:r>
          </a:p>
        </p:txBody>
      </p:sp>
      <p:sp>
        <p:nvSpPr>
          <p:cNvPr id="103" name="Shape 103"/>
          <p:cNvSpPr txBox="1">
            <a:spLocks noGrp="1"/>
          </p:cNvSpPr>
          <p:nvPr>
            <p:ph type="body" idx="1"/>
          </p:nvPr>
        </p:nvSpPr>
        <p:spPr>
          <a:xfrm>
            <a:off x="471900" y="1919075"/>
            <a:ext cx="4144800" cy="2710200"/>
          </a:xfrm>
          <a:prstGeom prst="rect">
            <a:avLst/>
          </a:prstGeom>
        </p:spPr>
        <p:txBody>
          <a:bodyPr lIns="91425" tIns="91425" rIns="91425" bIns="91425" anchor="t" anchorCtr="0">
            <a:noAutofit/>
          </a:bodyPr>
          <a:lstStyle/>
          <a:p>
            <a:pPr lvl="0" algn="ctr" rtl="0">
              <a:spcBef>
                <a:spcPts val="0"/>
              </a:spcBef>
              <a:buNone/>
            </a:pPr>
            <a:r>
              <a:rPr lang="en" b="1" u="sng"/>
              <a:t>RIT</a:t>
            </a:r>
          </a:p>
          <a:p>
            <a:pPr lvl="0" rtl="0">
              <a:spcBef>
                <a:spcPts val="0"/>
              </a:spcBef>
              <a:buNone/>
            </a:pPr>
            <a:r>
              <a:rPr lang="en"/>
              <a:t>Rasch unIT: Measurement scale of equal intervals</a:t>
            </a:r>
          </a:p>
          <a:p>
            <a:pPr lvl="0" rtl="0">
              <a:spcBef>
                <a:spcPts val="0"/>
              </a:spcBef>
              <a:buNone/>
            </a:pPr>
            <a:r>
              <a:rPr lang="en"/>
              <a:t>Achievement scale used to show growth over time </a:t>
            </a:r>
          </a:p>
          <a:p>
            <a:pPr lvl="0" rtl="0">
              <a:spcBef>
                <a:spcPts val="0"/>
              </a:spcBef>
              <a:buNone/>
            </a:pPr>
            <a:r>
              <a:rPr lang="en"/>
              <a:t>Independent of grade level; RIT score linked to level of item difficulty</a:t>
            </a:r>
          </a:p>
          <a:p>
            <a:pPr lvl="0" rtl="0">
              <a:spcBef>
                <a:spcPts val="0"/>
              </a:spcBef>
              <a:buNone/>
            </a:pPr>
            <a:r>
              <a:rPr lang="en"/>
              <a:t>Not “out of”</a:t>
            </a:r>
          </a:p>
          <a:p>
            <a:pPr lvl="0">
              <a:spcBef>
                <a:spcPts val="0"/>
              </a:spcBef>
              <a:spcAft>
                <a:spcPts val="1200"/>
              </a:spcAft>
              <a:buNone/>
            </a:pPr>
            <a:endParaRPr/>
          </a:p>
        </p:txBody>
      </p:sp>
      <p:pic>
        <p:nvPicPr>
          <p:cNvPr id="104" name="Shape 104"/>
          <p:cNvPicPr preferRelativeResize="0"/>
          <p:nvPr/>
        </p:nvPicPr>
        <p:blipFill>
          <a:blip r:embed="rId3">
            <a:alphaModFix/>
          </a:blip>
          <a:stretch>
            <a:fillRect/>
          </a:stretch>
        </p:blipFill>
        <p:spPr>
          <a:xfrm>
            <a:off x="5044171" y="2597616"/>
            <a:ext cx="3761450" cy="1353124"/>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Fall Focus: Reporting Achievement (RIT)</a:t>
            </a:r>
          </a:p>
        </p:txBody>
      </p:sp>
      <p:sp>
        <p:nvSpPr>
          <p:cNvPr id="110" name="Shape 110"/>
          <p:cNvSpPr txBox="1">
            <a:spLocks noGrp="1"/>
          </p:cNvSpPr>
          <p:nvPr>
            <p:ph type="body" idx="1"/>
          </p:nvPr>
        </p:nvSpPr>
        <p:spPr>
          <a:xfrm>
            <a:off x="272500" y="1919075"/>
            <a:ext cx="4199399" cy="2710200"/>
          </a:xfrm>
          <a:prstGeom prst="rect">
            <a:avLst/>
          </a:prstGeom>
        </p:spPr>
        <p:txBody>
          <a:bodyPr lIns="91425" tIns="91425" rIns="91425" bIns="91425" anchor="t" anchorCtr="0">
            <a:noAutofit/>
          </a:bodyPr>
          <a:lstStyle/>
          <a:p>
            <a:pPr lvl="0" rtl="0">
              <a:spcBef>
                <a:spcPts val="0"/>
              </a:spcBef>
              <a:buNone/>
            </a:pPr>
            <a:r>
              <a:rPr lang="en" sz="1200">
                <a:solidFill>
                  <a:srgbClr val="263656"/>
                </a:solidFill>
                <a:highlight>
                  <a:srgbClr val="FFFFFF"/>
                </a:highlight>
              </a:rPr>
              <a:t>Relate  directly to the curriculum scale in each subject area. </a:t>
            </a:r>
          </a:p>
          <a:p>
            <a:pPr lvl="0" rtl="0">
              <a:spcBef>
                <a:spcPts val="0"/>
              </a:spcBef>
              <a:buNone/>
            </a:pPr>
            <a:r>
              <a:rPr lang="en" sz="1200">
                <a:solidFill>
                  <a:srgbClr val="263656"/>
                </a:solidFill>
                <a:highlight>
                  <a:srgbClr val="FFFFFF"/>
                </a:highlight>
              </a:rPr>
              <a:t>It is an equal-interval scale, like feet and inches, </a:t>
            </a:r>
          </a:p>
          <a:p>
            <a:pPr lvl="0" rtl="0">
              <a:spcBef>
                <a:spcPts val="0"/>
              </a:spcBef>
              <a:buNone/>
            </a:pPr>
            <a:r>
              <a:rPr lang="en" sz="1200">
                <a:solidFill>
                  <a:srgbClr val="263656"/>
                </a:solidFill>
                <a:highlight>
                  <a:srgbClr val="FFFFFF"/>
                </a:highlight>
              </a:rPr>
              <a:t>RIT scores range from about 100 to 300+. </a:t>
            </a:r>
          </a:p>
          <a:p>
            <a:pPr lvl="0" rtl="0">
              <a:spcBef>
                <a:spcPts val="0"/>
              </a:spcBef>
              <a:buNone/>
            </a:pPr>
            <a:r>
              <a:rPr lang="en" sz="1200" b="1">
                <a:solidFill>
                  <a:srgbClr val="263656"/>
                </a:solidFill>
                <a:highlight>
                  <a:srgbClr val="FFFFFF"/>
                </a:highlight>
              </a:rPr>
              <a:t>Students typically start at the 180 to 200 level in the third grade and progress to the 220 to 260 level by high school. </a:t>
            </a:r>
          </a:p>
          <a:p>
            <a:pPr lvl="0">
              <a:spcBef>
                <a:spcPts val="0"/>
              </a:spcBef>
              <a:buNone/>
            </a:pPr>
            <a:r>
              <a:rPr lang="en" sz="1200">
                <a:solidFill>
                  <a:srgbClr val="263656"/>
                </a:solidFill>
                <a:highlight>
                  <a:srgbClr val="FFFFFF"/>
                </a:highlight>
              </a:rPr>
              <a:t>Well-researched RIT correlations indicate that most students are </a:t>
            </a:r>
            <a:r>
              <a:rPr lang="en" sz="1200">
                <a:solidFill>
                  <a:schemeClr val="dk1"/>
                </a:solidFill>
                <a:highlight>
                  <a:srgbClr val="FFFFFF"/>
                </a:highlight>
              </a:rPr>
              <a:t>ready to learn Algebra once they achieve 235 </a:t>
            </a:r>
            <a:r>
              <a:rPr lang="en" sz="1200">
                <a:solidFill>
                  <a:srgbClr val="263656"/>
                </a:solidFill>
                <a:highlight>
                  <a:srgbClr val="FFFFFF"/>
                </a:highlight>
              </a:rPr>
              <a:t>or more in mathematics, and Geometry at a RIT of 245.</a:t>
            </a:r>
            <a:r>
              <a:rPr lang="en" sz="1200">
                <a:solidFill>
                  <a:srgbClr val="4C4C4C"/>
                </a:solidFill>
              </a:rPr>
              <a:t> </a:t>
            </a:r>
          </a:p>
        </p:txBody>
      </p:sp>
      <p:sp>
        <p:nvSpPr>
          <p:cNvPr id="111" name="Shape 111"/>
          <p:cNvSpPr txBox="1">
            <a:spLocks noGrp="1"/>
          </p:cNvSpPr>
          <p:nvPr>
            <p:ph type="body" idx="2"/>
          </p:nvPr>
        </p:nvSpPr>
        <p:spPr>
          <a:xfrm>
            <a:off x="4694250" y="1919075"/>
            <a:ext cx="3999899" cy="2710200"/>
          </a:xfrm>
          <a:prstGeom prst="rect">
            <a:avLst/>
          </a:prstGeom>
        </p:spPr>
        <p:txBody>
          <a:bodyPr lIns="91425" tIns="91425" rIns="91425" bIns="91425" anchor="t" anchorCtr="0">
            <a:noAutofit/>
          </a:bodyPr>
          <a:lstStyle/>
          <a:p>
            <a:pPr lvl="0">
              <a:spcBef>
                <a:spcPts val="0"/>
              </a:spcBef>
              <a:buNone/>
            </a:pPr>
            <a:endParaRPr/>
          </a:p>
        </p:txBody>
      </p:sp>
      <p:pic>
        <p:nvPicPr>
          <p:cNvPr id="112" name="Shape 112"/>
          <p:cNvPicPr preferRelativeResize="0"/>
          <p:nvPr/>
        </p:nvPicPr>
        <p:blipFill>
          <a:blip r:embed="rId3">
            <a:alphaModFix/>
          </a:blip>
          <a:stretch>
            <a:fillRect/>
          </a:stretch>
        </p:blipFill>
        <p:spPr>
          <a:xfrm>
            <a:off x="4594537" y="2009225"/>
            <a:ext cx="4199320" cy="2710200"/>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rtl="0">
              <a:spcBef>
                <a:spcPts val="0"/>
              </a:spcBef>
              <a:buNone/>
            </a:pPr>
            <a:r>
              <a:rPr lang="en"/>
              <a:t>Fall Focus: Reporting Achievement</a:t>
            </a:r>
          </a:p>
        </p:txBody>
      </p:sp>
      <p:sp>
        <p:nvSpPr>
          <p:cNvPr id="118" name="Shape 118"/>
          <p:cNvSpPr txBox="1">
            <a:spLocks noGrp="1"/>
          </p:cNvSpPr>
          <p:nvPr>
            <p:ph type="body" idx="2"/>
          </p:nvPr>
        </p:nvSpPr>
        <p:spPr>
          <a:xfrm>
            <a:off x="4694100" y="1831000"/>
            <a:ext cx="3999899" cy="2710200"/>
          </a:xfrm>
          <a:prstGeom prst="rect">
            <a:avLst/>
          </a:prstGeom>
        </p:spPr>
        <p:txBody>
          <a:bodyPr lIns="91425" tIns="91425" rIns="91425" bIns="91425" anchor="t" anchorCtr="0">
            <a:noAutofit/>
          </a:bodyPr>
          <a:lstStyle/>
          <a:p>
            <a:pPr lvl="0" algn="ctr" rtl="0">
              <a:spcBef>
                <a:spcPts val="0"/>
              </a:spcBef>
              <a:buNone/>
            </a:pPr>
            <a:r>
              <a:rPr lang="en" b="1" u="sng"/>
              <a:t>Percentile</a:t>
            </a:r>
          </a:p>
          <a:p>
            <a:pPr lvl="0" rtl="0">
              <a:spcBef>
                <a:spcPts val="0"/>
              </a:spcBef>
              <a:buNone/>
            </a:pPr>
            <a:r>
              <a:rPr lang="en"/>
              <a:t>Compare one student to the norm group.</a:t>
            </a:r>
          </a:p>
          <a:p>
            <a:pPr lvl="0" rtl="0">
              <a:spcBef>
                <a:spcPts val="0"/>
              </a:spcBef>
              <a:buNone/>
            </a:pPr>
            <a:r>
              <a:rPr lang="en"/>
              <a:t>Means student scored as well as or better than that percent of students taking the test. </a:t>
            </a:r>
          </a:p>
          <a:p>
            <a:pPr lvl="0" rtl="0">
              <a:spcBef>
                <a:spcPts val="0"/>
              </a:spcBef>
              <a:buNone/>
            </a:pPr>
            <a:r>
              <a:rPr lang="en"/>
              <a:t>In other words, a student with 73 %ile scored as well as or better than 73% of all students in the norm group.</a:t>
            </a:r>
          </a:p>
          <a:p>
            <a:pPr lvl="0" rtl="0">
              <a:spcBef>
                <a:spcPts val="0"/>
              </a:spcBef>
              <a:buNone/>
            </a:pPr>
            <a:r>
              <a:rPr lang="en"/>
              <a:t>68% chance the student’s percentile ranking would be in this range if tested again soon.</a:t>
            </a:r>
          </a:p>
          <a:p>
            <a:pPr lvl="0" rtl="0">
              <a:spcBef>
                <a:spcPts val="0"/>
              </a:spcBef>
              <a:buNone/>
            </a:pPr>
            <a:r>
              <a:rPr lang="en"/>
              <a:t> </a:t>
            </a:r>
          </a:p>
          <a:p>
            <a:pPr lvl="0" rtl="0">
              <a:spcBef>
                <a:spcPts val="0"/>
              </a:spcBef>
              <a:buNone/>
            </a:pPr>
            <a:endParaRPr/>
          </a:p>
          <a:p>
            <a:pPr lvl="0" rtl="0">
              <a:spcBef>
                <a:spcPts val="0"/>
              </a:spcBef>
              <a:buNone/>
            </a:pPr>
            <a:endParaRPr/>
          </a:p>
        </p:txBody>
      </p:sp>
      <p:pic>
        <p:nvPicPr>
          <p:cNvPr id="119" name="Shape 119"/>
          <p:cNvPicPr preferRelativeResize="0"/>
          <p:nvPr/>
        </p:nvPicPr>
        <p:blipFill>
          <a:blip r:embed="rId3">
            <a:alphaModFix/>
          </a:blip>
          <a:stretch>
            <a:fillRect/>
          </a:stretch>
        </p:blipFill>
        <p:spPr>
          <a:xfrm>
            <a:off x="328254" y="2466642"/>
            <a:ext cx="3999900" cy="1438907"/>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Fall Focus: Reporting Achievement (Lexile)</a:t>
            </a:r>
          </a:p>
        </p:txBody>
      </p:sp>
      <p:sp>
        <p:nvSpPr>
          <p:cNvPr id="125" name="Shape 125"/>
          <p:cNvSpPr txBox="1">
            <a:spLocks noGrp="1"/>
          </p:cNvSpPr>
          <p:nvPr>
            <p:ph type="body" idx="1"/>
          </p:nvPr>
        </p:nvSpPr>
        <p:spPr>
          <a:xfrm>
            <a:off x="471900" y="1919075"/>
            <a:ext cx="3999899" cy="2710200"/>
          </a:xfrm>
          <a:prstGeom prst="rect">
            <a:avLst/>
          </a:prstGeom>
        </p:spPr>
        <p:txBody>
          <a:bodyPr lIns="91425" tIns="91425" rIns="91425" bIns="91425" anchor="t" anchorCtr="0">
            <a:noAutofit/>
          </a:bodyPr>
          <a:lstStyle/>
          <a:p>
            <a:pPr lvl="0">
              <a:spcBef>
                <a:spcPts val="0"/>
              </a:spcBef>
              <a:buNone/>
            </a:pPr>
            <a:endParaRPr/>
          </a:p>
        </p:txBody>
      </p:sp>
      <p:sp>
        <p:nvSpPr>
          <p:cNvPr id="126" name="Shape 126"/>
          <p:cNvSpPr txBox="1">
            <a:spLocks noGrp="1"/>
          </p:cNvSpPr>
          <p:nvPr>
            <p:ph type="body" idx="2"/>
          </p:nvPr>
        </p:nvSpPr>
        <p:spPr>
          <a:xfrm>
            <a:off x="5760875" y="1919075"/>
            <a:ext cx="3293099" cy="2710200"/>
          </a:xfrm>
          <a:prstGeom prst="rect">
            <a:avLst/>
          </a:prstGeom>
        </p:spPr>
        <p:txBody>
          <a:bodyPr lIns="91425" tIns="91425" rIns="91425" bIns="91425" anchor="t" anchorCtr="0">
            <a:noAutofit/>
          </a:bodyPr>
          <a:lstStyle/>
          <a:p>
            <a:pPr lvl="0" rtl="0">
              <a:spcBef>
                <a:spcPts val="0"/>
              </a:spcBef>
              <a:buNone/>
            </a:pPr>
            <a:r>
              <a:rPr lang="en"/>
              <a:t>helps identify an appropriate level of reading material</a:t>
            </a:r>
          </a:p>
          <a:p>
            <a:pPr lvl="0" rtl="0">
              <a:spcBef>
                <a:spcPts val="0"/>
              </a:spcBef>
              <a:buNone/>
            </a:pPr>
            <a:r>
              <a:rPr lang="en"/>
              <a:t>measures </a:t>
            </a:r>
            <a:r>
              <a:rPr lang="en" u="sng"/>
              <a:t>syntactic complexity</a:t>
            </a:r>
            <a:r>
              <a:rPr lang="en"/>
              <a:t> - the number of words per sentence, and </a:t>
            </a:r>
            <a:r>
              <a:rPr lang="en" u="sng"/>
              <a:t>semantic difficulty</a:t>
            </a:r>
            <a:r>
              <a:rPr lang="en"/>
              <a:t> - the frequency of words in a text</a:t>
            </a:r>
          </a:p>
          <a:p>
            <a:pPr lvl="0" rtl="0">
              <a:spcBef>
                <a:spcPts val="0"/>
              </a:spcBef>
              <a:buNone/>
            </a:pPr>
            <a:r>
              <a:rPr lang="en">
                <a:solidFill>
                  <a:schemeClr val="accent3"/>
                </a:solidFill>
              </a:rPr>
              <a:t>does not measure genre, theme, content, or interest</a:t>
            </a:r>
          </a:p>
          <a:p>
            <a:pPr lvl="0" rtl="0">
              <a:spcBef>
                <a:spcPts val="0"/>
              </a:spcBef>
              <a:buNone/>
            </a:pPr>
            <a:endParaRPr/>
          </a:p>
          <a:p>
            <a:pPr lvl="0">
              <a:spcBef>
                <a:spcPts val="0"/>
              </a:spcBef>
              <a:buNone/>
            </a:pPr>
            <a:endParaRPr/>
          </a:p>
        </p:txBody>
      </p:sp>
      <p:pic>
        <p:nvPicPr>
          <p:cNvPr id="127" name="Shape 127"/>
          <p:cNvPicPr preferRelativeResize="0"/>
          <p:nvPr/>
        </p:nvPicPr>
        <p:blipFill>
          <a:blip r:embed="rId3">
            <a:alphaModFix/>
          </a:blip>
          <a:stretch>
            <a:fillRect/>
          </a:stretch>
        </p:blipFill>
        <p:spPr>
          <a:xfrm>
            <a:off x="211375" y="2007175"/>
            <a:ext cx="5408585" cy="2710200"/>
          </a:xfrm>
          <a:prstGeom prst="rect">
            <a:avLst/>
          </a:prstGeom>
          <a:noFill/>
          <a:ln>
            <a:noFill/>
          </a:ln>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1051</Words>
  <Application>Microsoft Macintosh PowerPoint</Application>
  <PresentationFormat>On-screen Show (16:9)</PresentationFormat>
  <Paragraphs>124</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material</vt:lpstr>
      <vt:lpstr>Understanding the NWEA MAP Reports</vt:lpstr>
      <vt:lpstr>What are MAP tests?</vt:lpstr>
      <vt:lpstr>PowerPoint Presentation</vt:lpstr>
      <vt:lpstr>PowerPoint Presentation</vt:lpstr>
      <vt:lpstr>Reading your child’s report...</vt:lpstr>
      <vt:lpstr>Fall Focus: Reporting Achievement</vt:lpstr>
      <vt:lpstr>Fall Focus: Reporting Achievement (RIT)</vt:lpstr>
      <vt:lpstr>Fall Focus: Reporting Achievement</vt:lpstr>
      <vt:lpstr>Fall Focus: Reporting Achievement (Lexile)</vt:lpstr>
      <vt:lpstr>Why use MAP?</vt:lpstr>
      <vt:lpstr>WHY USE MAP?       Readiness, Predicting &amp; Considerations for Placement</vt:lpstr>
      <vt:lpstr>WHY USE MAP?         Comparative Data to Inform Instructional Decisions</vt:lpstr>
      <vt:lpstr>NWEA Norms</vt:lpstr>
      <vt:lpstr>AIMING FOR GROWTH: Purpose of MAP Testing</vt:lpstr>
      <vt:lpstr>Growth Goals</vt:lpstr>
      <vt:lpstr>Fall Focus: Setting Goals (Teachers)</vt:lpstr>
      <vt:lpstr>Goals/  Continuum</vt:lpstr>
      <vt:lpstr>Goals/ Continuum</vt:lpstr>
      <vt:lpstr>Fall Focus: Setting Goals (Student &amp; Parent)</vt:lpstr>
      <vt:lpstr>Helpful Hints for Growth</vt:lpstr>
      <vt:lpstr>Mathematics Websites</vt:lpstr>
      <vt:lpstr>Language &amp; Reading Websites</vt:lpstr>
      <vt:lpstr>Science Websites</vt:lpstr>
      <vt:lpstr>Thank you</vt:lpstr>
      <vt:lpstr>NWEA Tables of Comparative Data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NWEA MAP Reports</dc:title>
  <cp:lastModifiedBy>Naseera Timm-Holland</cp:lastModifiedBy>
  <cp:revision>1</cp:revision>
  <dcterms:modified xsi:type="dcterms:W3CDTF">2016-01-28T09:45:40Z</dcterms:modified>
</cp:coreProperties>
</file>