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Average"/>
      <p:regular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regular.fntdata"/><Relationship Id="rId25" Type="http://schemas.openxmlformats.org/officeDocument/2006/relationships/font" Target="fonts/Average-regular.fntdata"/><Relationship Id="rId27"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199"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jpg"/><Relationship Id="rId4" Type="http://schemas.openxmlformats.org/officeDocument/2006/relationships/image" Target="../media/image04.jpg"/><Relationship Id="rId5"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www.desmos.com" TargetMode="External"/><Relationship Id="rId4" Type="http://schemas.openxmlformats.org/officeDocument/2006/relationships/image" Target="../media/image09.jpg"/><Relationship Id="rId9" Type="http://schemas.openxmlformats.org/officeDocument/2006/relationships/image" Target="../media/image05.jpg"/><Relationship Id="rId5" Type="http://schemas.openxmlformats.org/officeDocument/2006/relationships/image" Target="../media/image07.jpg"/><Relationship Id="rId6" Type="http://schemas.openxmlformats.org/officeDocument/2006/relationships/image" Target="../media/image02.jpg"/><Relationship Id="rId7" Type="http://schemas.openxmlformats.org/officeDocument/2006/relationships/image" Target="../media/image03.jpg"/><Relationship Id="rId8"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www.ixl.com" TargetMode="External"/><Relationship Id="rId4" Type="http://schemas.openxmlformats.org/officeDocument/2006/relationships/hyperlink" Target="www.khanacademy.org" TargetMode="External"/><Relationship Id="rId5" Type="http://schemas.openxmlformats.org/officeDocument/2006/relationships/hyperlink" Target="www.kutasoftware.com" TargetMode="External"/><Relationship Id="rId6" Type="http://schemas.openxmlformats.org/officeDocument/2006/relationships/hyperlink" Target="www.mathopolis.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f.sami_gaa@gemsedu.com" TargetMode="External"/><Relationship Id="rId4" Type="http://schemas.openxmlformats.org/officeDocument/2006/relationships/hyperlink" Target="mailto:j.parker_gaa@gemsedu.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www.projectaero.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099"/>
          </a:xfrm>
          <a:prstGeom prst="rect">
            <a:avLst/>
          </a:prstGeom>
        </p:spPr>
        <p:txBody>
          <a:bodyPr anchorCtr="0" anchor="b" bIns="91425" lIns="91425" rIns="91425" tIns="91425">
            <a:noAutofit/>
          </a:bodyPr>
          <a:lstStyle/>
          <a:p>
            <a:pPr lvl="0">
              <a:spcBef>
                <a:spcPts val="0"/>
              </a:spcBef>
              <a:buNone/>
            </a:pPr>
            <a:r>
              <a:rPr lang="en"/>
              <a:t>Secondary Math Department</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
              <a:t>GAA 2016-2017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9475" y="96225"/>
            <a:ext cx="8662799" cy="857400"/>
          </a:xfrm>
          <a:prstGeom prst="rect">
            <a:avLst/>
          </a:prstGeom>
        </p:spPr>
        <p:txBody>
          <a:bodyPr anchorCtr="0" anchor="t" bIns="91425" lIns="91425" rIns="91425" tIns="91425">
            <a:noAutofit/>
          </a:bodyPr>
          <a:lstStyle/>
          <a:p>
            <a:pPr lvl="0" rtl="0">
              <a:spcBef>
                <a:spcPts val="0"/>
              </a:spcBef>
              <a:buNone/>
            </a:pPr>
            <a:r>
              <a:rPr lang="en"/>
              <a:t>How we learn best?</a:t>
            </a:r>
          </a:p>
        </p:txBody>
      </p:sp>
      <p:pic>
        <p:nvPicPr>
          <p:cNvPr descr="20141026_103037.jpg" id="124" name="Shape 124"/>
          <p:cNvPicPr preferRelativeResize="0"/>
          <p:nvPr/>
        </p:nvPicPr>
        <p:blipFill>
          <a:blip r:embed="rId3">
            <a:alphaModFix/>
          </a:blip>
          <a:stretch>
            <a:fillRect/>
          </a:stretch>
        </p:blipFill>
        <p:spPr>
          <a:xfrm>
            <a:off x="0" y="895212"/>
            <a:ext cx="2192398" cy="2498600"/>
          </a:xfrm>
          <a:prstGeom prst="rect">
            <a:avLst/>
          </a:prstGeom>
          <a:noFill/>
          <a:ln>
            <a:noFill/>
          </a:ln>
        </p:spPr>
      </p:pic>
      <p:pic>
        <p:nvPicPr>
          <p:cNvPr descr="20150323_105618.jpg" id="125" name="Shape 125"/>
          <p:cNvPicPr preferRelativeResize="0"/>
          <p:nvPr/>
        </p:nvPicPr>
        <p:blipFill>
          <a:blip r:embed="rId4">
            <a:alphaModFix/>
          </a:blip>
          <a:stretch>
            <a:fillRect/>
          </a:stretch>
        </p:blipFill>
        <p:spPr>
          <a:xfrm>
            <a:off x="3426037" y="638700"/>
            <a:ext cx="4990927" cy="1676977"/>
          </a:xfrm>
          <a:prstGeom prst="rect">
            <a:avLst/>
          </a:prstGeom>
          <a:noFill/>
          <a:ln>
            <a:noFill/>
          </a:ln>
        </p:spPr>
      </p:pic>
      <p:pic>
        <p:nvPicPr>
          <p:cNvPr descr="slope2.JPG" id="126" name="Shape 126"/>
          <p:cNvPicPr preferRelativeResize="0"/>
          <p:nvPr/>
        </p:nvPicPr>
        <p:blipFill>
          <a:blip r:embed="rId5">
            <a:alphaModFix/>
          </a:blip>
          <a:stretch>
            <a:fillRect/>
          </a:stretch>
        </p:blipFill>
        <p:spPr>
          <a:xfrm>
            <a:off x="6810425" y="2478325"/>
            <a:ext cx="2333576" cy="2415774"/>
          </a:xfrm>
          <a:prstGeom prst="rect">
            <a:avLst/>
          </a:prstGeom>
          <a:noFill/>
          <a:ln>
            <a:noFill/>
          </a:ln>
        </p:spPr>
      </p:pic>
      <p:sp>
        <p:nvSpPr>
          <p:cNvPr id="127" name="Shape 127"/>
          <p:cNvSpPr txBox="1"/>
          <p:nvPr>
            <p:ph idx="1" type="body"/>
          </p:nvPr>
        </p:nvSpPr>
        <p:spPr>
          <a:xfrm>
            <a:off x="2152625" y="2315675"/>
            <a:ext cx="4996500" cy="2310299"/>
          </a:xfrm>
          <a:prstGeom prst="rect">
            <a:avLst/>
          </a:prstGeom>
        </p:spPr>
        <p:txBody>
          <a:bodyPr anchorCtr="0" anchor="t" bIns="91425" lIns="91425" rIns="91425" tIns="91425">
            <a:noAutofit/>
          </a:bodyPr>
          <a:lstStyle/>
          <a:p>
            <a:pPr indent="-381000" lvl="0" marL="457200" rtl="0">
              <a:spcBef>
                <a:spcPts val="0"/>
              </a:spcBef>
              <a:buSzPct val="100000"/>
            </a:pPr>
            <a:r>
              <a:rPr lang="en" sz="2400"/>
              <a:t>Problem Solving</a:t>
            </a:r>
          </a:p>
          <a:p>
            <a:pPr indent="-381000" lvl="0" marL="457200" rtl="0">
              <a:spcBef>
                <a:spcPts val="0"/>
              </a:spcBef>
              <a:buSzPct val="100000"/>
            </a:pPr>
            <a:r>
              <a:rPr lang="en" sz="2400"/>
              <a:t>Reasoning (justifying answers)</a:t>
            </a:r>
          </a:p>
          <a:p>
            <a:pPr indent="-381000" lvl="0" marL="457200" rtl="0">
              <a:spcBef>
                <a:spcPts val="0"/>
              </a:spcBef>
              <a:buSzPct val="100000"/>
            </a:pPr>
            <a:r>
              <a:rPr lang="en" sz="2400"/>
              <a:t>Communication (modeling)</a:t>
            </a:r>
          </a:p>
          <a:p>
            <a:pPr indent="-381000" lvl="0" marL="457200" rtl="0">
              <a:spcBef>
                <a:spcPts val="0"/>
              </a:spcBef>
              <a:buSzPct val="100000"/>
            </a:pPr>
            <a:r>
              <a:rPr lang="en" sz="2400"/>
              <a:t>Connections - math in everyday life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Learning </a:t>
            </a:r>
          </a:p>
        </p:txBody>
      </p:sp>
      <p:sp>
        <p:nvSpPr>
          <p:cNvPr id="133" name="Shape 133"/>
          <p:cNvSpPr txBox="1"/>
          <p:nvPr>
            <p:ph idx="1" type="body"/>
          </p:nvPr>
        </p:nvSpPr>
        <p:spPr>
          <a:xfrm>
            <a:off x="311700" y="1017725"/>
            <a:ext cx="8520599" cy="3416400"/>
          </a:xfrm>
          <a:prstGeom prst="rect">
            <a:avLst/>
          </a:prstGeom>
        </p:spPr>
        <p:txBody>
          <a:bodyPr anchorCtr="0" anchor="t" bIns="91425" lIns="91425" rIns="91425" tIns="91425">
            <a:noAutofit/>
          </a:bodyPr>
          <a:lstStyle/>
          <a:p>
            <a:pPr indent="-228600" lvl="0" marL="457200" rtl="0">
              <a:spcBef>
                <a:spcPts val="0"/>
              </a:spcBef>
            </a:pPr>
            <a:r>
              <a:rPr lang="en"/>
              <a:t>Group Work</a:t>
            </a:r>
          </a:p>
          <a:p>
            <a:pPr indent="-228600" lvl="0" marL="457200" rtl="0">
              <a:spcBef>
                <a:spcPts val="0"/>
              </a:spcBef>
            </a:pPr>
            <a:r>
              <a:rPr lang="en"/>
              <a:t>Discussions (example:</a:t>
            </a:r>
          </a:p>
          <a:p>
            <a:pPr indent="-228600" lvl="0" marL="457200" rtl="0">
              <a:spcBef>
                <a:spcPts val="0"/>
              </a:spcBef>
            </a:pPr>
            <a:r>
              <a:rPr lang="en"/>
              <a:t>Independent Practice</a:t>
            </a:r>
          </a:p>
          <a:p>
            <a:pPr indent="-228600" lvl="0" marL="457200" rtl="0">
              <a:spcBef>
                <a:spcPts val="0"/>
              </a:spcBef>
            </a:pPr>
            <a:r>
              <a:rPr lang="en"/>
              <a:t>Guided Note Taking</a:t>
            </a:r>
          </a:p>
          <a:p>
            <a:pPr indent="-228600" lvl="0" marL="457200" rtl="0">
              <a:spcBef>
                <a:spcPts val="0"/>
              </a:spcBef>
            </a:pPr>
            <a:r>
              <a:rPr lang="en"/>
              <a:t>Learning through Songs</a:t>
            </a:r>
          </a:p>
          <a:p>
            <a:pPr indent="-228600" lvl="0" marL="457200" rtl="0">
              <a:spcBef>
                <a:spcPts val="0"/>
              </a:spcBef>
            </a:pPr>
            <a:r>
              <a:rPr lang="en"/>
              <a:t>Student-Centered Activities- Inquiry/Exploration (example:</a:t>
            </a:r>
          </a:p>
          <a:p>
            <a:pPr indent="-228600" lvl="0" marL="457200" rtl="0">
              <a:spcBef>
                <a:spcPts val="0"/>
              </a:spcBef>
            </a:pPr>
            <a:r>
              <a:rPr lang="en"/>
              <a:t>Use of Technology (GDC, </a:t>
            </a:r>
            <a:r>
              <a:rPr lang="en" u="sng">
                <a:solidFill>
                  <a:schemeClr val="hlink"/>
                </a:solidFill>
                <a:hlinkClick r:id="rId3"/>
              </a:rPr>
              <a:t>www.desmos.com</a:t>
            </a:r>
            <a:r>
              <a:rPr lang="en"/>
              <a:t>, online practice, spreadsheets, etc.)</a:t>
            </a:r>
          </a:p>
          <a:p>
            <a:pPr lvl="0">
              <a:spcBef>
                <a:spcPts val="0"/>
              </a:spcBef>
              <a:buNone/>
            </a:pPr>
            <a:r>
              <a:t/>
            </a:r>
            <a:endParaRPr/>
          </a:p>
        </p:txBody>
      </p:sp>
      <p:pic>
        <p:nvPicPr>
          <p:cNvPr id="134" name="Shape 134"/>
          <p:cNvPicPr preferRelativeResize="0"/>
          <p:nvPr/>
        </p:nvPicPr>
        <p:blipFill>
          <a:blip r:embed="rId4">
            <a:alphaModFix/>
          </a:blip>
          <a:stretch>
            <a:fillRect/>
          </a:stretch>
        </p:blipFill>
        <p:spPr>
          <a:xfrm>
            <a:off x="5171676" y="175495"/>
            <a:ext cx="2029271" cy="1295654"/>
          </a:xfrm>
          <a:prstGeom prst="rect">
            <a:avLst/>
          </a:prstGeom>
          <a:noFill/>
          <a:ln>
            <a:noFill/>
          </a:ln>
        </p:spPr>
      </p:pic>
      <p:pic>
        <p:nvPicPr>
          <p:cNvPr id="135" name="Shape 135"/>
          <p:cNvPicPr preferRelativeResize="0"/>
          <p:nvPr/>
        </p:nvPicPr>
        <p:blipFill>
          <a:blip r:embed="rId5">
            <a:alphaModFix/>
          </a:blip>
          <a:stretch>
            <a:fillRect/>
          </a:stretch>
        </p:blipFill>
        <p:spPr>
          <a:xfrm>
            <a:off x="6886928" y="94148"/>
            <a:ext cx="2191527" cy="2922047"/>
          </a:xfrm>
          <a:prstGeom prst="rect">
            <a:avLst/>
          </a:prstGeom>
          <a:noFill/>
          <a:ln>
            <a:noFill/>
          </a:ln>
        </p:spPr>
      </p:pic>
      <p:pic>
        <p:nvPicPr>
          <p:cNvPr id="136" name="Shape 136"/>
          <p:cNvPicPr preferRelativeResize="0"/>
          <p:nvPr/>
        </p:nvPicPr>
        <p:blipFill rotWithShape="1">
          <a:blip r:embed="rId6">
            <a:alphaModFix/>
          </a:blip>
          <a:srcRect b="10857" l="22346" r="26046" t="943"/>
          <a:stretch/>
        </p:blipFill>
        <p:spPr>
          <a:xfrm>
            <a:off x="182925" y="3275822"/>
            <a:ext cx="1418999" cy="1818899"/>
          </a:xfrm>
          <a:prstGeom prst="rect">
            <a:avLst/>
          </a:prstGeom>
          <a:noFill/>
          <a:ln>
            <a:noFill/>
          </a:ln>
        </p:spPr>
      </p:pic>
      <p:pic>
        <p:nvPicPr>
          <p:cNvPr id="137" name="Shape 137"/>
          <p:cNvPicPr preferRelativeResize="0"/>
          <p:nvPr/>
        </p:nvPicPr>
        <p:blipFill rotWithShape="1">
          <a:blip r:embed="rId7">
            <a:alphaModFix/>
          </a:blip>
          <a:srcRect b="0" l="0" r="0" t="0"/>
          <a:stretch/>
        </p:blipFill>
        <p:spPr>
          <a:xfrm>
            <a:off x="6729900" y="3275821"/>
            <a:ext cx="2191522" cy="1643654"/>
          </a:xfrm>
          <a:prstGeom prst="rect">
            <a:avLst/>
          </a:prstGeom>
          <a:noFill/>
          <a:ln>
            <a:noFill/>
          </a:ln>
        </p:spPr>
      </p:pic>
      <p:pic>
        <p:nvPicPr>
          <p:cNvPr id="138" name="Shape 138"/>
          <p:cNvPicPr preferRelativeResize="0"/>
          <p:nvPr/>
        </p:nvPicPr>
        <p:blipFill rotWithShape="1">
          <a:blip r:embed="rId8">
            <a:alphaModFix/>
          </a:blip>
          <a:srcRect b="13512" l="11138" r="3964" t="9273"/>
          <a:stretch/>
        </p:blipFill>
        <p:spPr>
          <a:xfrm>
            <a:off x="3218701" y="807741"/>
            <a:ext cx="2191530" cy="1494866"/>
          </a:xfrm>
          <a:prstGeom prst="rect">
            <a:avLst/>
          </a:prstGeom>
          <a:noFill/>
          <a:ln>
            <a:noFill/>
          </a:ln>
        </p:spPr>
      </p:pic>
      <p:pic>
        <p:nvPicPr>
          <p:cNvPr id="139" name="Shape 139"/>
          <p:cNvPicPr preferRelativeResize="0"/>
          <p:nvPr/>
        </p:nvPicPr>
        <p:blipFill rotWithShape="1">
          <a:blip r:embed="rId9">
            <a:alphaModFix/>
          </a:blip>
          <a:srcRect b="19854" l="20005" r="31822" t="19854"/>
          <a:stretch/>
        </p:blipFill>
        <p:spPr>
          <a:xfrm>
            <a:off x="3472575" y="3275824"/>
            <a:ext cx="1937652" cy="18189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Math Department Assessment Policy</a:t>
            </a:r>
          </a:p>
        </p:txBody>
      </p:sp>
      <p:sp>
        <p:nvSpPr>
          <p:cNvPr id="145" name="Shape 14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spcAft>
                <a:spcPts val="0"/>
              </a:spcAft>
              <a:buNone/>
            </a:pPr>
            <a:r>
              <a:t/>
            </a:r>
            <a:endParaRPr sz="1100" u="sng">
              <a:solidFill>
                <a:srgbClr val="000000"/>
              </a:solidFill>
              <a:latin typeface="Arial"/>
              <a:ea typeface="Arial"/>
              <a:cs typeface="Arial"/>
              <a:sym typeface="Arial"/>
            </a:endParaRPr>
          </a:p>
          <a:p>
            <a:pPr lvl="0" rtl="0">
              <a:spcBef>
                <a:spcPts val="0"/>
              </a:spcBef>
              <a:spcAft>
                <a:spcPts val="0"/>
              </a:spcAft>
              <a:buNone/>
            </a:pPr>
            <a:r>
              <a:rPr lang="en">
                <a:solidFill>
                  <a:schemeClr val="dk1"/>
                </a:solidFill>
              </a:rPr>
              <a:t>In Secondary Mathematics at GAA, we communicate both formative and summative assessments.  </a:t>
            </a:r>
          </a:p>
          <a:p>
            <a:pPr lvl="0" rtl="0">
              <a:spcBef>
                <a:spcPts val="0"/>
              </a:spcBef>
              <a:spcAft>
                <a:spcPts val="0"/>
              </a:spcAft>
              <a:buNone/>
            </a:pPr>
            <a:r>
              <a:t/>
            </a:r>
            <a:endParaRPr>
              <a:solidFill>
                <a:schemeClr val="dk1"/>
              </a:solidFill>
            </a:endParaRPr>
          </a:p>
          <a:p>
            <a:pPr indent="-228600" lvl="0" marL="457200" rtl="0">
              <a:spcBef>
                <a:spcPts val="0"/>
              </a:spcBef>
              <a:spcAft>
                <a:spcPts val="0"/>
              </a:spcAft>
              <a:buClr>
                <a:schemeClr val="dk1"/>
              </a:buClr>
              <a:buChar char="●"/>
            </a:pPr>
            <a:r>
              <a:rPr lang="en">
                <a:solidFill>
                  <a:schemeClr val="dk1"/>
                </a:solidFill>
              </a:rPr>
              <a:t>Summative assessments measure mastery of content and skills.</a:t>
            </a:r>
          </a:p>
          <a:p>
            <a:pPr indent="-228600" lvl="0" marL="457200" rtl="0">
              <a:spcBef>
                <a:spcPts val="0"/>
              </a:spcBef>
              <a:spcAft>
                <a:spcPts val="0"/>
              </a:spcAft>
              <a:buClr>
                <a:schemeClr val="dk1"/>
              </a:buClr>
              <a:buChar char="●"/>
            </a:pPr>
            <a:r>
              <a:rPr lang="en">
                <a:solidFill>
                  <a:schemeClr val="dk1"/>
                </a:solidFill>
              </a:rPr>
              <a:t>Summative assessments are reported using letter grades.  The letter grade scale is criterion-based, aligned to our course standards. </a:t>
            </a:r>
          </a:p>
          <a:p>
            <a:pPr lvl="0" rtl="0">
              <a:spcBef>
                <a:spcPts val="0"/>
              </a:spcBef>
              <a:spcAft>
                <a:spcPts val="0"/>
              </a:spcAft>
              <a:buNone/>
            </a:pPr>
            <a:r>
              <a:t/>
            </a:r>
            <a:endParaRPr>
              <a:solidFill>
                <a:schemeClr val="dk1"/>
              </a:solidFill>
            </a:endParaRPr>
          </a:p>
          <a:p>
            <a:pPr indent="-228600" lvl="0" marL="457200" rtl="0">
              <a:spcBef>
                <a:spcPts val="0"/>
              </a:spcBef>
              <a:spcAft>
                <a:spcPts val="0"/>
              </a:spcAft>
              <a:buClr>
                <a:schemeClr val="dk1"/>
              </a:buClr>
              <a:buChar char="●"/>
            </a:pPr>
            <a:r>
              <a:rPr lang="en">
                <a:solidFill>
                  <a:schemeClr val="dk1"/>
                </a:solidFill>
              </a:rPr>
              <a:t>Formative assessments provide feedback on how a student is progressing; they are not included in final grades.</a:t>
            </a:r>
          </a:p>
          <a:p>
            <a:pPr indent="-228600" lvl="0" marL="457200" rtl="0">
              <a:spcBef>
                <a:spcPts val="0"/>
              </a:spcBef>
              <a:spcAft>
                <a:spcPts val="0"/>
              </a:spcAft>
              <a:buClr>
                <a:schemeClr val="dk1"/>
              </a:buClr>
              <a:buChar char="●"/>
            </a:pPr>
            <a:r>
              <a:rPr lang="en">
                <a:solidFill>
                  <a:schemeClr val="dk1"/>
                </a:solidFill>
              </a:rPr>
              <a:t>Formative assessments are classwork, homework, and small quizzes.</a:t>
            </a:r>
          </a:p>
          <a:p>
            <a:pPr lvl="0" rtl="0">
              <a:spcBef>
                <a:spcPts val="0"/>
              </a:spcBef>
              <a:spcAft>
                <a:spcPts val="0"/>
              </a:spcAft>
              <a:buNone/>
            </a:pPr>
            <a:r>
              <a:t/>
            </a:r>
            <a:endParaRPr>
              <a:solidFill>
                <a:schemeClr val="dk1"/>
              </a:solidFill>
            </a:endParaRPr>
          </a:p>
          <a:p>
            <a:pPr lvl="0" rtl="0">
              <a:spcBef>
                <a:spcPts val="0"/>
              </a:spcBef>
              <a:spcAft>
                <a:spcPts val="0"/>
              </a:spcAft>
              <a:buNone/>
            </a:pPr>
            <a:r>
              <a:t/>
            </a:r>
            <a:endParaRPr sz="1100">
              <a:solidFill>
                <a:srgbClr val="000000"/>
              </a:solidFill>
              <a:latin typeface="Arial"/>
              <a:ea typeface="Arial"/>
              <a:cs typeface="Arial"/>
              <a:sym typeface="Arial"/>
            </a:endParaRP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Assessments (Criterion-Based)</a:t>
            </a:r>
          </a:p>
        </p:txBody>
      </p:sp>
      <p:sp>
        <p:nvSpPr>
          <p:cNvPr id="151" name="Shape 15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Practice spot checks</a:t>
            </a:r>
          </a:p>
          <a:p>
            <a:pPr indent="-228600" lvl="0" marL="457200" rtl="0">
              <a:spcBef>
                <a:spcPts val="0"/>
              </a:spcBef>
            </a:pPr>
            <a:r>
              <a:rPr lang="en"/>
              <a:t>Quizzes - skill-based</a:t>
            </a:r>
          </a:p>
          <a:p>
            <a:pPr indent="-228600" lvl="0" marL="457200" rtl="0">
              <a:spcBef>
                <a:spcPts val="0"/>
              </a:spcBef>
            </a:pPr>
            <a:r>
              <a:rPr lang="en"/>
              <a:t>Quests - longer quizzes with more skills, and more knowledge</a:t>
            </a:r>
          </a:p>
          <a:p>
            <a:pPr indent="-228600" lvl="0" marL="457200" rtl="0">
              <a:spcBef>
                <a:spcPts val="0"/>
              </a:spcBef>
            </a:pPr>
            <a:r>
              <a:rPr lang="en"/>
              <a:t>Unit Tests - assessment of multiple skills, knowledge and understanding</a:t>
            </a:r>
          </a:p>
          <a:p>
            <a:pPr indent="-228600" lvl="0" marL="457200" rtl="0">
              <a:spcBef>
                <a:spcPts val="0"/>
              </a:spcBef>
            </a:pPr>
            <a:r>
              <a:rPr lang="en"/>
              <a:t>Projects/ Activities </a:t>
            </a:r>
          </a:p>
          <a:p>
            <a:pPr lvl="0" rtl="0">
              <a:spcBef>
                <a:spcPts val="0"/>
              </a:spcBef>
              <a:buNone/>
            </a:pPr>
            <a:r>
              <a:t/>
            </a:r>
            <a:endParaRPr u="sng">
              <a:solidFill>
                <a:schemeClr val="accent5"/>
              </a:solidFill>
            </a:endParaRP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Grading Scale</a:t>
            </a:r>
          </a:p>
        </p:txBody>
      </p:sp>
      <p:pic>
        <p:nvPicPr>
          <p:cNvPr id="157" name="Shape 157"/>
          <p:cNvPicPr preferRelativeResize="0"/>
          <p:nvPr/>
        </p:nvPicPr>
        <p:blipFill>
          <a:blip r:embed="rId3">
            <a:alphaModFix/>
          </a:blip>
          <a:stretch>
            <a:fillRect/>
          </a:stretch>
        </p:blipFill>
        <p:spPr>
          <a:xfrm>
            <a:off x="-53175" y="1088653"/>
            <a:ext cx="8827174" cy="4923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Formative Assessments</a:t>
            </a:r>
          </a:p>
        </p:txBody>
      </p:sp>
      <p:sp>
        <p:nvSpPr>
          <p:cNvPr id="163" name="Shape 163"/>
          <p:cNvSpPr txBox="1"/>
          <p:nvPr>
            <p:ph idx="1" type="body"/>
          </p:nvPr>
        </p:nvSpPr>
        <p:spPr>
          <a:xfrm>
            <a:off x="311700" y="1092124"/>
            <a:ext cx="8520600" cy="3476700"/>
          </a:xfrm>
          <a:prstGeom prst="rect">
            <a:avLst/>
          </a:prstGeom>
        </p:spPr>
        <p:txBody>
          <a:bodyPr anchorCtr="0" anchor="t" bIns="91425" lIns="91425" rIns="91425" tIns="91425">
            <a:noAutofit/>
          </a:bodyPr>
          <a:lstStyle/>
          <a:p>
            <a:pPr indent="-228600" lvl="0" marL="457200" rtl="0">
              <a:spcBef>
                <a:spcPts val="0"/>
              </a:spcBef>
              <a:spcAft>
                <a:spcPts val="0"/>
              </a:spcAft>
              <a:buClr>
                <a:schemeClr val="accent5"/>
              </a:buClr>
            </a:pPr>
            <a:r>
              <a:rPr b="1" lang="en">
                <a:solidFill>
                  <a:schemeClr val="accent5"/>
                </a:solidFill>
              </a:rPr>
              <a:t>Spot checks</a:t>
            </a:r>
          </a:p>
          <a:p>
            <a:pPr indent="-228600" lvl="0" marL="457200" rtl="0">
              <a:spcBef>
                <a:spcPts val="0"/>
              </a:spcBef>
              <a:spcAft>
                <a:spcPts val="0"/>
              </a:spcAft>
              <a:buClr>
                <a:schemeClr val="accent5"/>
              </a:buClr>
            </a:pPr>
            <a:r>
              <a:rPr b="1" lang="en">
                <a:solidFill>
                  <a:schemeClr val="accent5"/>
                </a:solidFill>
              </a:rPr>
              <a:t>Observations during class</a:t>
            </a:r>
          </a:p>
          <a:p>
            <a:pPr indent="-228600" lvl="0" marL="457200" rtl="0">
              <a:spcBef>
                <a:spcPts val="0"/>
              </a:spcBef>
              <a:spcAft>
                <a:spcPts val="0"/>
              </a:spcAft>
              <a:buClr>
                <a:schemeClr val="accent5"/>
              </a:buClr>
            </a:pPr>
            <a:r>
              <a:rPr b="1" lang="en">
                <a:solidFill>
                  <a:schemeClr val="accent5"/>
                </a:solidFill>
              </a:rPr>
              <a:t>Quizzes</a:t>
            </a:r>
          </a:p>
          <a:p>
            <a:pPr indent="-228600" lvl="0" marL="457200" rtl="0">
              <a:spcBef>
                <a:spcPts val="0"/>
              </a:spcBef>
              <a:spcAft>
                <a:spcPts val="0"/>
              </a:spcAft>
            </a:pPr>
            <a:r>
              <a:rPr b="1" lang="en">
                <a:solidFill>
                  <a:schemeClr val="accent5"/>
                </a:solidFill>
              </a:rPr>
              <a:t>Homework:</a:t>
            </a:r>
            <a:r>
              <a:rPr lang="en">
                <a:solidFill>
                  <a:schemeClr val="dk1"/>
                </a:solidFill>
              </a:rPr>
              <a:t> Each homework will receive a score of 0, 1, or 2. </a:t>
            </a:r>
          </a:p>
          <a:p>
            <a:pPr lvl="0" rtl="0">
              <a:spcBef>
                <a:spcPts val="0"/>
              </a:spcBef>
              <a:spcAft>
                <a:spcPts val="0"/>
              </a:spcAft>
              <a:buNone/>
            </a:pPr>
            <a:r>
              <a:t/>
            </a:r>
            <a:endParaRPr>
              <a:solidFill>
                <a:schemeClr val="dk1"/>
              </a:solidFill>
            </a:endParaRPr>
          </a:p>
          <a:p>
            <a:pPr lvl="0" rtl="0">
              <a:spcBef>
                <a:spcPts val="0"/>
              </a:spcBef>
              <a:spcAft>
                <a:spcPts val="0"/>
              </a:spcAft>
              <a:buNone/>
            </a:pPr>
            <a:r>
              <a:rPr lang="en">
                <a:solidFill>
                  <a:schemeClr val="dk1"/>
                </a:solidFill>
              </a:rPr>
              <a:t>0: Incomplete/Needs improvement</a:t>
            </a:r>
          </a:p>
          <a:p>
            <a:pPr lvl="0" rtl="0">
              <a:spcBef>
                <a:spcPts val="0"/>
              </a:spcBef>
              <a:spcAft>
                <a:spcPts val="0"/>
              </a:spcAft>
              <a:buNone/>
            </a:pPr>
            <a:r>
              <a:rPr lang="en">
                <a:solidFill>
                  <a:schemeClr val="dk1"/>
                </a:solidFill>
              </a:rPr>
              <a:t>1: Satisfactory/ Partially done/Decent effort</a:t>
            </a:r>
          </a:p>
          <a:p>
            <a:pPr lvl="0" rtl="0">
              <a:spcBef>
                <a:spcPts val="0"/>
              </a:spcBef>
              <a:spcAft>
                <a:spcPts val="0"/>
              </a:spcAft>
              <a:buNone/>
            </a:pPr>
            <a:r>
              <a:rPr lang="en">
                <a:solidFill>
                  <a:schemeClr val="dk1"/>
                </a:solidFill>
              </a:rPr>
              <a:t>2: Complete with problems written out and work shown (does not necessarily mean it is all correct!)</a:t>
            </a:r>
          </a:p>
          <a:p>
            <a:pPr lvl="0" rtl="0">
              <a:spcBef>
                <a:spcPts val="0"/>
              </a:spcBef>
              <a:spcAft>
                <a:spcPts val="0"/>
              </a:spcAft>
              <a:buNone/>
            </a:pPr>
            <a:r>
              <a:t/>
            </a:r>
            <a:endParaRPr>
              <a:solidFill>
                <a:schemeClr val="dk1"/>
              </a:solidFill>
            </a:endParaRPr>
          </a:p>
          <a:p>
            <a:pPr lvl="0" rtl="0">
              <a:spcBef>
                <a:spcPts val="0"/>
              </a:spcBef>
              <a:spcAft>
                <a:spcPts val="0"/>
              </a:spcAft>
              <a:buNone/>
            </a:pPr>
            <a:r>
              <a:rPr lang="en">
                <a:solidFill>
                  <a:schemeClr val="dk1"/>
                </a:solidFill>
              </a:rPr>
              <a:t>If students have two 0’s in a row, require them to come in during lunch/recess until assignment is complete.</a:t>
            </a:r>
          </a:p>
          <a:p>
            <a:pPr lvl="0" rtl="0">
              <a:spcBef>
                <a:spcPts val="0"/>
              </a:spcBef>
              <a:spcAft>
                <a:spcPts val="0"/>
              </a:spcAft>
              <a:buNone/>
            </a:pPr>
            <a:r>
              <a:t/>
            </a:r>
            <a:endParaRPr>
              <a:solidFill>
                <a:schemeClr val="dk1"/>
              </a:solidFill>
            </a:endParaRPr>
          </a:p>
          <a:p>
            <a:pPr lvl="0" rtl="0">
              <a:spcBef>
                <a:spcPts val="0"/>
              </a:spcBef>
              <a:spcAft>
                <a:spcPts val="0"/>
              </a:spcAft>
              <a:buNone/>
            </a:pPr>
            <a:r>
              <a:rPr lang="en">
                <a:solidFill>
                  <a:schemeClr val="dk1"/>
                </a:solidFill>
              </a:rPr>
              <a:t>Does not count towards grade and student can make up missed assignments.</a:t>
            </a:r>
          </a:p>
          <a:p>
            <a:pPr lvl="0">
              <a:spcBef>
                <a:spcPts val="0"/>
              </a:spcBef>
              <a:buNone/>
            </a:pPr>
            <a:r>
              <a:t/>
            </a:r>
            <a:endParaRPr sz="1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Late Policy on Summative Assessments</a:t>
            </a:r>
          </a:p>
        </p:txBody>
      </p:sp>
      <p:sp>
        <p:nvSpPr>
          <p:cNvPr id="169" name="Shape 16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spcAft>
                <a:spcPts val="0"/>
              </a:spcAft>
              <a:buNone/>
            </a:pPr>
            <a:r>
              <a:t/>
            </a:r>
            <a:endParaRPr sz="1100">
              <a:solidFill>
                <a:srgbClr val="000000"/>
              </a:solidFill>
              <a:latin typeface="Arial"/>
              <a:ea typeface="Arial"/>
              <a:cs typeface="Arial"/>
              <a:sym typeface="Arial"/>
            </a:endParaRPr>
          </a:p>
          <a:p>
            <a:pPr lvl="0" rtl="0">
              <a:spcBef>
                <a:spcPts val="0"/>
              </a:spcBef>
              <a:spcAft>
                <a:spcPts val="0"/>
              </a:spcAft>
              <a:buNone/>
            </a:pPr>
            <a:r>
              <a:rPr b="1" lang="en">
                <a:solidFill>
                  <a:schemeClr val="accent5"/>
                </a:solidFill>
              </a:rPr>
              <a:t>Tests:</a:t>
            </a:r>
            <a:r>
              <a:rPr lang="en">
                <a:solidFill>
                  <a:schemeClr val="dk1"/>
                </a:solidFill>
              </a:rPr>
              <a:t> If a test is missed then the expectation is to take the test the next class as long as the student was present for the review class.  </a:t>
            </a:r>
          </a:p>
          <a:p>
            <a:pPr lvl="0" rtl="0">
              <a:spcBef>
                <a:spcPts val="0"/>
              </a:spcBef>
              <a:spcAft>
                <a:spcPts val="0"/>
              </a:spcAft>
              <a:buNone/>
            </a:pPr>
            <a:r>
              <a:t/>
            </a:r>
            <a:endParaRPr>
              <a:solidFill>
                <a:schemeClr val="dk1"/>
              </a:solidFill>
            </a:endParaRPr>
          </a:p>
          <a:p>
            <a:pPr lvl="0" rtl="0">
              <a:spcBef>
                <a:spcPts val="0"/>
              </a:spcBef>
              <a:spcAft>
                <a:spcPts val="0"/>
              </a:spcAft>
              <a:buNone/>
            </a:pPr>
            <a:r>
              <a:rPr lang="en">
                <a:solidFill>
                  <a:schemeClr val="dk1"/>
                </a:solidFill>
              </a:rPr>
              <a:t>If you have missed days prior to the test coming up, please ensure to check Haiku for missed material to be prepared for the test. </a:t>
            </a:r>
          </a:p>
          <a:p>
            <a:pPr lvl="0" rtl="0">
              <a:spcBef>
                <a:spcPts val="0"/>
              </a:spcBef>
              <a:spcAft>
                <a:spcPts val="0"/>
              </a:spcAft>
              <a:buNone/>
            </a:pPr>
            <a:r>
              <a:t/>
            </a:r>
            <a:endParaRPr>
              <a:solidFill>
                <a:schemeClr val="dk1"/>
              </a:solidFill>
            </a:endParaRPr>
          </a:p>
          <a:p>
            <a:pPr lvl="0" rtl="0">
              <a:spcBef>
                <a:spcPts val="0"/>
              </a:spcBef>
              <a:spcAft>
                <a:spcPts val="0"/>
              </a:spcAft>
              <a:buNone/>
            </a:pPr>
            <a:r>
              <a:rPr lang="en">
                <a:solidFill>
                  <a:schemeClr val="dk1"/>
                </a:solidFill>
              </a:rPr>
              <a:t>If they were not present for class review, student has up to a week to make up the test in one sitting.  Students should take the test during class time or set up a time with a teacher before or after school. </a:t>
            </a:r>
          </a:p>
          <a:p>
            <a:pPr lvl="0" rtl="0">
              <a:spcBef>
                <a:spcPts val="0"/>
              </a:spcBef>
              <a:spcAft>
                <a:spcPts val="0"/>
              </a:spcAft>
              <a:buNone/>
            </a:pPr>
            <a:r>
              <a:t/>
            </a:r>
            <a:endParaRPr sz="1200">
              <a:solidFill>
                <a:schemeClr val="dk1"/>
              </a:solidFill>
            </a:endParaRPr>
          </a:p>
          <a:p>
            <a:pPr lvl="0" rtl="0">
              <a:spcBef>
                <a:spcPts val="0"/>
              </a:spcBef>
              <a:spcAft>
                <a:spcPts val="0"/>
              </a:spcAft>
              <a:buNone/>
            </a:pPr>
            <a:r>
              <a:t/>
            </a:r>
            <a:endParaRPr sz="1200">
              <a:solidFill>
                <a:schemeClr val="dk1"/>
              </a:solidFill>
            </a:endParaRPr>
          </a:p>
          <a:p>
            <a:pPr lvl="0" rtl="0">
              <a:spcBef>
                <a:spcPts val="0"/>
              </a:spcBef>
              <a:spcAft>
                <a:spcPts val="0"/>
              </a:spcAft>
              <a:buNone/>
            </a:pPr>
            <a:r>
              <a:t/>
            </a:r>
            <a:endParaRPr sz="1100">
              <a:solidFill>
                <a:srgbClr val="000000"/>
              </a:solidFill>
              <a:latin typeface="Arial"/>
              <a:ea typeface="Arial"/>
              <a:cs typeface="Arial"/>
              <a:sym typeface="Arial"/>
            </a:endParaRPr>
          </a:p>
          <a:p>
            <a:pPr lvl="0" rt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Calculator Policy</a:t>
            </a:r>
          </a:p>
        </p:txBody>
      </p:sp>
      <p:sp>
        <p:nvSpPr>
          <p:cNvPr id="175" name="Shape 175"/>
          <p:cNvSpPr txBox="1"/>
          <p:nvPr>
            <p:ph idx="1" type="body"/>
          </p:nvPr>
        </p:nvSpPr>
        <p:spPr>
          <a:xfrm>
            <a:off x="-145499" y="1367849"/>
            <a:ext cx="8708400" cy="3551100"/>
          </a:xfrm>
          <a:prstGeom prst="rect">
            <a:avLst/>
          </a:prstGeom>
        </p:spPr>
        <p:txBody>
          <a:bodyPr anchorCtr="0" anchor="t" bIns="91425" lIns="91425" rIns="91425" tIns="91425">
            <a:noAutofit/>
          </a:bodyPr>
          <a:lstStyle/>
          <a:p>
            <a:pPr indent="-355600" lvl="0" marL="457200" rtl="0">
              <a:spcBef>
                <a:spcPts val="0"/>
              </a:spcBef>
              <a:buSzPct val="100000"/>
            </a:pPr>
            <a:r>
              <a:rPr lang="en" sz="2000"/>
              <a:t>All students in Geometry, Algebra 2 and grade 10 and up are </a:t>
            </a:r>
            <a:r>
              <a:rPr lang="en" sz="2000" u="sng"/>
              <a:t>required</a:t>
            </a:r>
            <a:r>
              <a:rPr lang="en" sz="2000"/>
              <a:t> to have an approved graphing display calculator.</a:t>
            </a:r>
          </a:p>
          <a:p>
            <a:pPr indent="-355600" lvl="1" marL="914400" rtl="0">
              <a:spcBef>
                <a:spcPts val="0"/>
              </a:spcBef>
              <a:buSzPct val="100000"/>
            </a:pPr>
            <a:r>
              <a:rPr lang="en" sz="2000"/>
              <a:t>Students are encouraged to buy the TI - 84 or TI - Nspire (non CAS).</a:t>
            </a:r>
          </a:p>
          <a:p>
            <a:pPr indent="-355600" lvl="0" marL="457200" rtl="0">
              <a:spcBef>
                <a:spcPts val="0"/>
              </a:spcBef>
              <a:buSzPct val="100000"/>
            </a:pPr>
            <a:r>
              <a:rPr lang="en" sz="2000"/>
              <a:t>The use of calculators is determined by the teacher/ nature of the problems.</a:t>
            </a:r>
          </a:p>
          <a:p>
            <a:pPr lvl="0" rtl="0">
              <a:spcBef>
                <a:spcPts val="0"/>
              </a:spcBef>
              <a:buNone/>
            </a:pPr>
            <a:r>
              <a:t/>
            </a:r>
            <a:endParaRPr sz="1000"/>
          </a:p>
          <a:p>
            <a:pPr indent="-355600" lvl="0" marL="457200">
              <a:spcBef>
                <a:spcPts val="0"/>
              </a:spcBef>
              <a:buSzPct val="100000"/>
            </a:pPr>
            <a:r>
              <a:rPr lang="en" sz="2000"/>
              <a:t>Students in Algebra 1 are encouraged to have GDCs by the end of the year, especially older students. However, formal instruction on how to use them does not occur until later in the Algebra 1 curriculum.</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Not enough homework? Looking for more practice?</a:t>
            </a:r>
          </a:p>
        </p:txBody>
      </p:sp>
      <p:sp>
        <p:nvSpPr>
          <p:cNvPr id="181" name="Shape 18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3"/>
              </a:rPr>
              <a:t>www.ixl.com</a:t>
            </a:r>
            <a:r>
              <a:rPr lang="en"/>
              <a:t> - free for about 20 minutes per day</a:t>
            </a:r>
          </a:p>
          <a:p>
            <a:pPr lvl="0" rtl="0">
              <a:spcBef>
                <a:spcPts val="0"/>
              </a:spcBef>
              <a:buNone/>
            </a:pPr>
            <a:r>
              <a:rPr lang="en" u="sng">
                <a:solidFill>
                  <a:schemeClr val="hlink"/>
                </a:solidFill>
                <a:hlinkClick r:id="rId4"/>
              </a:rPr>
              <a:t>www.khanacademy.org</a:t>
            </a:r>
            <a:r>
              <a:rPr lang="en"/>
              <a:t> - online exercises as well as video tutorials</a:t>
            </a:r>
          </a:p>
          <a:p>
            <a:pPr lvl="0" rtl="0">
              <a:spcBef>
                <a:spcPts val="0"/>
              </a:spcBef>
              <a:buNone/>
            </a:pPr>
            <a:r>
              <a:rPr lang="en" u="sng">
                <a:solidFill>
                  <a:schemeClr val="hlink"/>
                </a:solidFill>
                <a:hlinkClick r:id="rId5"/>
              </a:rPr>
              <a:t>www.kutasoftware.com</a:t>
            </a:r>
            <a:r>
              <a:rPr lang="en"/>
              <a:t> - free worksheets (with answers) for Pre-Algebra and up</a:t>
            </a:r>
          </a:p>
          <a:p>
            <a:pPr lvl="0">
              <a:spcBef>
                <a:spcPts val="0"/>
              </a:spcBef>
              <a:buNone/>
            </a:pPr>
            <a:r>
              <a:rPr lang="en" u="sng">
                <a:solidFill>
                  <a:schemeClr val="hlink"/>
                </a:solidFill>
                <a:hlinkClick r:id="rId6"/>
              </a:rPr>
              <a:t>www.mathopolis.com</a:t>
            </a:r>
            <a:r>
              <a:rPr lang="en"/>
              <a:t> - online exercises according to content/ skill</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Math Competitions</a:t>
            </a:r>
          </a:p>
        </p:txBody>
      </p:sp>
      <p:sp>
        <p:nvSpPr>
          <p:cNvPr id="187" name="Shape 187"/>
          <p:cNvSpPr txBox="1"/>
          <p:nvPr>
            <p:ph idx="1" type="body"/>
          </p:nvPr>
        </p:nvSpPr>
        <p:spPr>
          <a:xfrm>
            <a:off x="168800" y="1152475"/>
            <a:ext cx="8847000" cy="3822300"/>
          </a:xfrm>
          <a:prstGeom prst="rect">
            <a:avLst/>
          </a:prstGeom>
        </p:spPr>
        <p:txBody>
          <a:bodyPr anchorCtr="0" anchor="t" bIns="91425" lIns="91425" rIns="91425" tIns="91425">
            <a:noAutofit/>
          </a:bodyPr>
          <a:lstStyle/>
          <a:p>
            <a:pPr indent="-228600" lvl="0" marL="457200" rtl="0">
              <a:spcBef>
                <a:spcPts val="0"/>
              </a:spcBef>
            </a:pPr>
            <a:r>
              <a:rPr b="1" lang="en" sz="2000" u="sng"/>
              <a:t>American Mathematics Scholastic Association (ASMA</a:t>
            </a:r>
            <a:r>
              <a:rPr b="1" lang="en" sz="2000"/>
              <a:t>)</a:t>
            </a:r>
            <a:r>
              <a:rPr lang="en"/>
              <a:t> - </a:t>
            </a:r>
            <a:r>
              <a:rPr lang="en" sz="1700"/>
              <a:t>Held monthly at GAA, from October - March. Students must sign up ahead of time as there are a limited number of spots. Sign-up dates will be announced in classes. There is a Junior Division (Middle School) and a Senior Division (High School).</a:t>
            </a:r>
          </a:p>
          <a:p>
            <a:pPr lvl="0" rtl="0">
              <a:spcBef>
                <a:spcPts val="0"/>
              </a:spcBef>
              <a:buNone/>
            </a:pPr>
            <a:r>
              <a:t/>
            </a:r>
            <a:endParaRPr sz="600"/>
          </a:p>
          <a:p>
            <a:pPr indent="-228600" lvl="0" marL="457200" rtl="0">
              <a:spcBef>
                <a:spcPts val="0"/>
              </a:spcBef>
            </a:pPr>
            <a:r>
              <a:rPr b="1" lang="en" sz="2000" u="sng"/>
              <a:t>AMC 10 and AMC 12</a:t>
            </a:r>
            <a:r>
              <a:rPr lang="en"/>
              <a:t> - </a:t>
            </a:r>
            <a:r>
              <a:rPr lang="en" sz="1700"/>
              <a:t>Held once per year at NYU-Abu Dhabi. GAA is permitted to bring a limited number of students. Selected students will be invited by their teacher. AMC 10 is for students grade 10 and below. AMC 12 is for students in grades 11 and 12.</a:t>
            </a:r>
          </a:p>
          <a:p>
            <a:pPr lvl="0" rtl="0">
              <a:spcBef>
                <a:spcPts val="0"/>
              </a:spcBef>
              <a:buNone/>
            </a:pPr>
            <a:r>
              <a:t/>
            </a:r>
            <a:endParaRPr sz="600"/>
          </a:p>
          <a:p>
            <a:pPr indent="-228600" lvl="0" marL="457200" rtl="0">
              <a:spcBef>
                <a:spcPts val="0"/>
              </a:spcBef>
            </a:pPr>
            <a:r>
              <a:rPr lang="en"/>
              <a:t>There may be other competitions that we will be invited to throughout the year.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Math Department Team</a:t>
            </a:r>
          </a:p>
        </p:txBody>
      </p:sp>
      <p:sp>
        <p:nvSpPr>
          <p:cNvPr id="66" name="Shape 66"/>
          <p:cNvSpPr txBox="1"/>
          <p:nvPr>
            <p:ph idx="1" type="body"/>
          </p:nvPr>
        </p:nvSpPr>
        <p:spPr>
          <a:xfrm>
            <a:off x="311700" y="1152475"/>
            <a:ext cx="4259100" cy="3416400"/>
          </a:xfrm>
          <a:prstGeom prst="rect">
            <a:avLst/>
          </a:prstGeom>
        </p:spPr>
        <p:txBody>
          <a:bodyPr anchorCtr="0" anchor="t" bIns="91425" lIns="91425" rIns="91425" tIns="91425">
            <a:noAutofit/>
          </a:bodyPr>
          <a:lstStyle/>
          <a:p>
            <a:pPr lvl="0" rtl="0">
              <a:lnSpc>
                <a:spcPct val="115000"/>
              </a:lnSpc>
              <a:spcBef>
                <a:spcPts val="0"/>
              </a:spcBef>
              <a:spcAft>
                <a:spcPts val="0"/>
              </a:spcAft>
              <a:buNone/>
            </a:pPr>
            <a:r>
              <a:rPr lang="en"/>
              <a:t>Secondary Mathematics Coordinator</a:t>
            </a:r>
          </a:p>
          <a:p>
            <a:pPr lvl="0" rtl="0">
              <a:lnSpc>
                <a:spcPct val="115000"/>
              </a:lnSpc>
              <a:spcBef>
                <a:spcPts val="0"/>
              </a:spcBef>
              <a:spcAft>
                <a:spcPts val="0"/>
              </a:spcAft>
              <a:buNone/>
            </a:pPr>
            <a:r>
              <a:rPr lang="en"/>
              <a:t>Ms. Farah Sami : IB </a:t>
            </a:r>
            <a:r>
              <a:rPr lang="en"/>
              <a:t>Math SL</a:t>
            </a:r>
            <a:r>
              <a:rPr lang="en"/>
              <a:t>, IB Math Studies SL, Algebra II</a:t>
            </a:r>
          </a:p>
          <a:p>
            <a:pPr lvl="0" rtl="0">
              <a:lnSpc>
                <a:spcPct val="100000"/>
              </a:lnSpc>
              <a:spcBef>
                <a:spcPts val="0"/>
              </a:spcBef>
              <a:spcAft>
                <a:spcPts val="500"/>
              </a:spcAft>
              <a:buNone/>
            </a:pPr>
            <a:r>
              <a:rPr lang="en" u="sng">
                <a:solidFill>
                  <a:schemeClr val="hlink"/>
                </a:solidFill>
                <a:hlinkClick r:id="rId3"/>
              </a:rPr>
              <a:t>f.sami_gaa@gemsedu.com</a:t>
            </a:r>
          </a:p>
          <a:p>
            <a:pPr lvl="0" rtl="0">
              <a:spcBef>
                <a:spcPts val="0"/>
              </a:spcBef>
              <a:spcAft>
                <a:spcPts val="500"/>
              </a:spcAft>
              <a:buNone/>
            </a:pPr>
            <a:r>
              <a:t/>
            </a:r>
            <a:endParaRPr/>
          </a:p>
          <a:p>
            <a:pPr indent="-228600" lvl="0" marL="457200" rtl="0">
              <a:spcBef>
                <a:spcPts val="0"/>
              </a:spcBef>
              <a:spcAft>
                <a:spcPts val="500"/>
              </a:spcAft>
            </a:pPr>
            <a:r>
              <a:rPr lang="en"/>
              <a:t>Mrs. Sarah Firestone: Math 6</a:t>
            </a:r>
          </a:p>
          <a:p>
            <a:pPr lvl="0" rtl="0">
              <a:spcBef>
                <a:spcPts val="0"/>
              </a:spcBef>
              <a:spcAft>
                <a:spcPts val="500"/>
              </a:spcAft>
              <a:buNone/>
            </a:pPr>
            <a:r>
              <a:t/>
            </a:r>
            <a:endParaRPr/>
          </a:p>
          <a:p>
            <a:pPr indent="-228600" lvl="0" marL="457200" rtl="0">
              <a:spcBef>
                <a:spcPts val="0"/>
              </a:spcBef>
              <a:spcAft>
                <a:spcPts val="500"/>
              </a:spcAft>
            </a:pPr>
            <a:r>
              <a:rPr lang="en"/>
              <a:t>Mr. Jonathan Yoon: Math 7</a:t>
            </a:r>
          </a:p>
          <a:p>
            <a:pPr lvl="0" rtl="0">
              <a:spcBef>
                <a:spcPts val="0"/>
              </a:spcBef>
              <a:spcAft>
                <a:spcPts val="500"/>
              </a:spcAft>
              <a:buNone/>
            </a:pPr>
            <a:r>
              <a:t/>
            </a:r>
            <a:endParaRPr/>
          </a:p>
          <a:p>
            <a:pPr indent="-228600" lvl="0" marL="457200" rtl="0">
              <a:spcBef>
                <a:spcPts val="0"/>
              </a:spcBef>
              <a:spcAft>
                <a:spcPts val="500"/>
              </a:spcAft>
            </a:pPr>
            <a:r>
              <a:rPr lang="en"/>
              <a:t>Ms. Tejal Bhatt: Pre-Algebra</a:t>
            </a:r>
          </a:p>
          <a:p>
            <a:pPr lvl="0">
              <a:spcBef>
                <a:spcPts val="0"/>
              </a:spcBef>
              <a:buNone/>
            </a:pPr>
            <a:r>
              <a:t/>
            </a:r>
            <a:endParaRPr/>
          </a:p>
        </p:txBody>
      </p:sp>
      <p:sp>
        <p:nvSpPr>
          <p:cNvPr id="67" name="Shape 67"/>
          <p:cNvSpPr txBox="1"/>
          <p:nvPr>
            <p:ph idx="2" type="body"/>
          </p:nvPr>
        </p:nvSpPr>
        <p:spPr>
          <a:xfrm>
            <a:off x="4832400" y="921475"/>
            <a:ext cx="3999899" cy="3780300"/>
          </a:xfrm>
          <a:prstGeom prst="rect">
            <a:avLst/>
          </a:prstGeom>
        </p:spPr>
        <p:txBody>
          <a:bodyPr anchorCtr="0" anchor="ctr" bIns="91425" lIns="91425" rIns="91425" tIns="91425">
            <a:noAutofit/>
          </a:bodyPr>
          <a:lstStyle/>
          <a:p>
            <a:pPr lvl="0" rtl="0">
              <a:spcBef>
                <a:spcPts val="0"/>
              </a:spcBef>
              <a:spcAft>
                <a:spcPts val="0"/>
              </a:spcAft>
              <a:buNone/>
            </a:pPr>
            <a:r>
              <a:rPr lang="en"/>
              <a:t>Secondary Curriculum Coordinator</a:t>
            </a:r>
          </a:p>
          <a:p>
            <a:pPr lvl="0" rtl="0">
              <a:spcBef>
                <a:spcPts val="0"/>
              </a:spcBef>
              <a:spcAft>
                <a:spcPts val="0"/>
              </a:spcAft>
              <a:buNone/>
            </a:pPr>
            <a:r>
              <a:rPr lang="en"/>
              <a:t>Ms. Jen Parker: IB Math HL </a:t>
            </a:r>
          </a:p>
          <a:p>
            <a:pPr lvl="0" rtl="0">
              <a:lnSpc>
                <a:spcPct val="150000"/>
              </a:lnSpc>
              <a:spcBef>
                <a:spcPts val="0"/>
              </a:spcBef>
              <a:buNone/>
            </a:pPr>
            <a:r>
              <a:rPr lang="en" u="sng">
                <a:solidFill>
                  <a:schemeClr val="hlink"/>
                </a:solidFill>
                <a:hlinkClick r:id="rId4"/>
              </a:rPr>
              <a:t>j.parker_gaa@gemsedu.com</a:t>
            </a:r>
          </a:p>
          <a:p>
            <a:pPr indent="-228600" lvl="0" marL="457200" rtl="0">
              <a:lnSpc>
                <a:spcPct val="100000"/>
              </a:lnSpc>
              <a:spcBef>
                <a:spcPts val="0"/>
              </a:spcBef>
              <a:spcAft>
                <a:spcPts val="500"/>
              </a:spcAft>
            </a:pPr>
            <a:r>
              <a:rPr lang="en"/>
              <a:t>Ms. Kelli Baker: Algebra 1, IB Math Studies SL</a:t>
            </a:r>
          </a:p>
          <a:p>
            <a:pPr lvl="0" rtl="0">
              <a:lnSpc>
                <a:spcPct val="100000"/>
              </a:lnSpc>
              <a:spcBef>
                <a:spcPts val="0"/>
              </a:spcBef>
              <a:spcAft>
                <a:spcPts val="500"/>
              </a:spcAft>
              <a:buNone/>
            </a:pPr>
            <a:r>
              <a:t/>
            </a:r>
            <a:endParaRPr/>
          </a:p>
          <a:p>
            <a:pPr indent="-228600" lvl="0" marL="457200" rtl="0">
              <a:lnSpc>
                <a:spcPct val="100000"/>
              </a:lnSpc>
              <a:spcBef>
                <a:spcPts val="0"/>
              </a:spcBef>
              <a:spcAft>
                <a:spcPts val="500"/>
              </a:spcAft>
            </a:pPr>
            <a:r>
              <a:rPr lang="en"/>
              <a:t>Mr. Michael Palano: Geometry, IB Math SL </a:t>
            </a:r>
          </a:p>
          <a:p>
            <a:pPr lvl="0" rtl="0">
              <a:lnSpc>
                <a:spcPct val="100000"/>
              </a:lnSpc>
              <a:spcBef>
                <a:spcPts val="0"/>
              </a:spcBef>
              <a:spcAft>
                <a:spcPts val="500"/>
              </a:spcAft>
              <a:buNone/>
            </a:pPr>
            <a:r>
              <a:t/>
            </a:r>
            <a:endParaRPr/>
          </a:p>
          <a:p>
            <a:pPr indent="-228600" lvl="0" marL="457200">
              <a:lnSpc>
                <a:spcPct val="100000"/>
              </a:lnSpc>
              <a:spcBef>
                <a:spcPts val="0"/>
              </a:spcBef>
              <a:spcAft>
                <a:spcPts val="500"/>
              </a:spcAft>
            </a:pPr>
            <a:r>
              <a:rPr lang="en"/>
              <a:t>Ms. Laura Szafran : Pre-Calculus, IB Math SL</a:t>
            </a:r>
            <a:r>
              <a:rPr lang="en"/>
              <a:t>, IB Math HL, Statistics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671250" y="2141250"/>
            <a:ext cx="7852199" cy="861000"/>
          </a:xfrm>
          <a:prstGeom prst="rect">
            <a:avLst/>
          </a:prstGeom>
        </p:spPr>
        <p:txBody>
          <a:bodyPr anchorCtr="0" anchor="ctr" bIns="91425" lIns="91425" rIns="91425" tIns="91425">
            <a:noAutofit/>
          </a:bodyPr>
          <a:lstStyle/>
          <a:p>
            <a:pPr lvl="0">
              <a:spcBef>
                <a:spcPts val="0"/>
              </a:spcBef>
              <a:buNone/>
            </a:pPr>
            <a:r>
              <a:rPr lang="en"/>
              <a:t>Thank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GAA Math Curriculum</a:t>
            </a:r>
          </a:p>
        </p:txBody>
      </p:sp>
      <p:sp>
        <p:nvSpPr>
          <p:cNvPr id="73" name="Shape 7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gn="ctr">
              <a:spcBef>
                <a:spcPts val="0"/>
              </a:spcBef>
              <a:buNone/>
            </a:pPr>
            <a:r>
              <a:rPr lang="en"/>
              <a:t>Based on </a:t>
            </a:r>
          </a:p>
          <a:p>
            <a:pPr lvl="0" rtl="0" algn="ctr">
              <a:spcBef>
                <a:spcPts val="0"/>
              </a:spcBef>
              <a:buNone/>
            </a:pPr>
            <a:r>
              <a:rPr lang="en"/>
              <a:t>American Education Reaches Out (AERO) Common Core Plus </a:t>
            </a:r>
          </a:p>
          <a:p>
            <a:pPr lvl="0" rtl="0" algn="ctr">
              <a:spcBef>
                <a:spcPts val="0"/>
              </a:spcBef>
              <a:buNone/>
            </a:pPr>
            <a:r>
              <a:rPr lang="en"/>
              <a:t>standards of learning </a:t>
            </a:r>
          </a:p>
          <a:p>
            <a:pPr lvl="0" rtl="0" algn="ctr">
              <a:spcBef>
                <a:spcPts val="0"/>
              </a:spcBef>
              <a:buNone/>
            </a:pPr>
            <a:r>
              <a:rPr lang="en"/>
              <a:t>and the International Baccalaureate Diploma Programme (IBDP)</a:t>
            </a:r>
          </a:p>
          <a:p>
            <a:pPr lvl="0" rtl="0" algn="ctr">
              <a:spcBef>
                <a:spcPts val="0"/>
              </a:spcBef>
              <a:buNone/>
            </a:pPr>
            <a:r>
              <a:t/>
            </a:r>
            <a:endParaRPr/>
          </a:p>
          <a:p>
            <a:pPr lvl="0" algn="ctr">
              <a:spcBef>
                <a:spcPts val="0"/>
              </a:spcBef>
              <a:buNone/>
            </a:pPr>
            <a:r>
              <a:rPr lang="en">
                <a:solidFill>
                  <a:schemeClr val="accent5"/>
                </a:solidFill>
              </a:rPr>
              <a:t>* Enrollment in courses is based on skill-readiness, not on age.*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GAA Math Curriculum</a:t>
            </a:r>
          </a:p>
        </p:txBody>
      </p:sp>
      <p:sp>
        <p:nvSpPr>
          <p:cNvPr id="79" name="Shape 7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sz="2400"/>
              <a:t>Our curriculum is considered an accelerated pathway </a:t>
            </a:r>
          </a:p>
          <a:p>
            <a:pPr lvl="0" rtl="0">
              <a:spcBef>
                <a:spcPts val="0"/>
              </a:spcBef>
              <a:buNone/>
            </a:pPr>
            <a:r>
              <a:rPr lang="en" sz="2400"/>
              <a:t>to prepare students for higher likelihood of success in IBDP</a:t>
            </a:r>
          </a:p>
          <a:p>
            <a:pPr lvl="0" rtl="0">
              <a:spcBef>
                <a:spcPts val="0"/>
              </a:spcBef>
              <a:buNone/>
            </a:pPr>
            <a:r>
              <a:rPr lang="en" sz="2400"/>
              <a:t>…</a:t>
            </a:r>
          </a:p>
          <a:p>
            <a:pPr lvl="0" rtl="0">
              <a:spcBef>
                <a:spcPts val="0"/>
              </a:spcBef>
              <a:buNone/>
            </a:pPr>
            <a:r>
              <a:rPr lang="en" sz="2400"/>
              <a:t>However, one size does not fit all</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Secondary Math at GAA Pathways</a:t>
            </a:r>
          </a:p>
        </p:txBody>
      </p:sp>
      <p:sp>
        <p:nvSpPr>
          <p:cNvPr id="85" name="Shape 85"/>
          <p:cNvSpPr txBox="1"/>
          <p:nvPr>
            <p:ph idx="1" type="body"/>
          </p:nvPr>
        </p:nvSpPr>
        <p:spPr>
          <a:xfrm>
            <a:off x="1964525" y="1528950"/>
            <a:ext cx="2650499" cy="2416799"/>
          </a:xfrm>
          <a:prstGeom prst="rect">
            <a:avLst/>
          </a:prstGeom>
        </p:spPr>
        <p:txBody>
          <a:bodyPr anchorCtr="0" anchor="t" bIns="91425" lIns="91425" rIns="91425" tIns="91425">
            <a:noAutofit/>
          </a:bodyPr>
          <a:lstStyle/>
          <a:p>
            <a:pPr lvl="0" rtl="0" algn="ctr">
              <a:spcBef>
                <a:spcPts val="0"/>
              </a:spcBef>
              <a:buNone/>
            </a:pPr>
            <a:r>
              <a:rPr lang="en" sz="1800"/>
              <a:t>Math 6</a:t>
            </a:r>
          </a:p>
          <a:p>
            <a:pPr lvl="0" rtl="0" algn="ctr">
              <a:spcBef>
                <a:spcPts val="0"/>
              </a:spcBef>
              <a:buNone/>
            </a:pPr>
            <a:r>
              <a:rPr lang="en" sz="1800"/>
              <a:t>Math 7</a:t>
            </a:r>
          </a:p>
          <a:p>
            <a:pPr lvl="0" rtl="0" algn="ctr">
              <a:spcBef>
                <a:spcPts val="0"/>
              </a:spcBef>
              <a:buNone/>
            </a:pPr>
            <a:r>
              <a:rPr lang="en" sz="1800"/>
              <a:t>Pre-Algebra</a:t>
            </a:r>
          </a:p>
          <a:p>
            <a:pPr lvl="0" rtl="0" algn="ctr">
              <a:spcBef>
                <a:spcPts val="0"/>
              </a:spcBef>
              <a:buNone/>
            </a:pPr>
            <a:r>
              <a:rPr lang="en" sz="1800"/>
              <a:t>Algebra 1</a:t>
            </a:r>
          </a:p>
          <a:p>
            <a:pPr lvl="0" rtl="0" algn="ctr">
              <a:spcBef>
                <a:spcPts val="0"/>
              </a:spcBef>
              <a:buNone/>
            </a:pPr>
            <a:r>
              <a:rPr lang="en" sz="1800"/>
              <a:t>Geometry OR Algebra 2</a:t>
            </a:r>
          </a:p>
          <a:p>
            <a:pPr lvl="0" rtl="0" algn="ctr">
              <a:spcBef>
                <a:spcPts val="0"/>
              </a:spcBef>
              <a:buNone/>
            </a:pPr>
            <a:r>
              <a:rPr lang="en" sz="1800"/>
              <a:t>IBDP</a:t>
            </a:r>
          </a:p>
        </p:txBody>
      </p:sp>
      <p:sp>
        <p:nvSpPr>
          <p:cNvPr id="86" name="Shape 86"/>
          <p:cNvSpPr txBox="1"/>
          <p:nvPr>
            <p:ph idx="2" type="body"/>
          </p:nvPr>
        </p:nvSpPr>
        <p:spPr>
          <a:xfrm>
            <a:off x="3912525" y="1528925"/>
            <a:ext cx="3562500" cy="2870700"/>
          </a:xfrm>
          <a:prstGeom prst="rect">
            <a:avLst/>
          </a:prstGeom>
        </p:spPr>
        <p:txBody>
          <a:bodyPr anchorCtr="0" anchor="t" bIns="91425" lIns="91425" rIns="91425" tIns="91425">
            <a:noAutofit/>
          </a:bodyPr>
          <a:lstStyle/>
          <a:p>
            <a:pPr lvl="0" rtl="0" algn="ctr">
              <a:spcBef>
                <a:spcPts val="0"/>
              </a:spcBef>
              <a:buClr>
                <a:schemeClr val="dk1"/>
              </a:buClr>
              <a:buSzPct val="61111"/>
              <a:buFont typeface="Arial"/>
              <a:buNone/>
            </a:pPr>
            <a:r>
              <a:rPr lang="en" sz="1800"/>
              <a:t>Math 6</a:t>
            </a:r>
          </a:p>
          <a:p>
            <a:pPr lvl="0" rtl="0" algn="ctr">
              <a:spcBef>
                <a:spcPts val="0"/>
              </a:spcBef>
              <a:buClr>
                <a:schemeClr val="dk1"/>
              </a:buClr>
              <a:buSzPct val="61111"/>
              <a:buFont typeface="Arial"/>
              <a:buNone/>
            </a:pPr>
            <a:r>
              <a:rPr lang="en" sz="1800"/>
              <a:t>Math 7</a:t>
            </a:r>
          </a:p>
          <a:p>
            <a:pPr lvl="0" rtl="0" algn="ctr">
              <a:spcBef>
                <a:spcPts val="0"/>
              </a:spcBef>
              <a:buClr>
                <a:schemeClr val="dk1"/>
              </a:buClr>
              <a:buSzPct val="61111"/>
              <a:buFont typeface="Arial"/>
              <a:buNone/>
            </a:pPr>
            <a:r>
              <a:rPr lang="en" sz="1800"/>
              <a:t>Pre-Algebra</a:t>
            </a:r>
          </a:p>
          <a:p>
            <a:pPr lvl="0" rtl="0" algn="ctr">
              <a:spcBef>
                <a:spcPts val="0"/>
              </a:spcBef>
              <a:buClr>
                <a:schemeClr val="dk1"/>
              </a:buClr>
              <a:buSzPct val="61111"/>
              <a:buFont typeface="Arial"/>
              <a:buNone/>
            </a:pPr>
            <a:r>
              <a:rPr lang="en" sz="1800"/>
              <a:t>Algebra  1</a:t>
            </a:r>
          </a:p>
          <a:p>
            <a:pPr lvl="0" rtl="0" algn="ctr">
              <a:spcBef>
                <a:spcPts val="0"/>
              </a:spcBef>
              <a:buNone/>
            </a:pPr>
            <a:r>
              <a:rPr lang="en" sz="1800"/>
              <a:t>Geometry</a:t>
            </a:r>
          </a:p>
          <a:p>
            <a:pPr lvl="0" rtl="0" algn="ctr">
              <a:spcBef>
                <a:spcPts val="0"/>
              </a:spcBef>
              <a:buClr>
                <a:schemeClr val="dk1"/>
              </a:buClr>
              <a:buSzPct val="61111"/>
              <a:buFont typeface="Arial"/>
              <a:buNone/>
            </a:pPr>
            <a:r>
              <a:rPr lang="en" sz="1800"/>
              <a:t>Algebra 2</a:t>
            </a:r>
          </a:p>
          <a:p>
            <a:pPr lvl="0" rtl="0" algn="ctr">
              <a:spcBef>
                <a:spcPts val="0"/>
              </a:spcBef>
              <a:buClr>
                <a:schemeClr val="dk1"/>
              </a:buClr>
              <a:buSzPct val="61111"/>
              <a:buFont typeface="Arial"/>
              <a:buNone/>
            </a:pPr>
            <a:r>
              <a:rPr lang="en" sz="1800"/>
              <a:t>PreCalculus  or Statistics</a:t>
            </a:r>
          </a:p>
          <a:p>
            <a:pPr lvl="0" rtl="0">
              <a:spcBef>
                <a:spcPts val="0"/>
              </a:spcBef>
              <a:buNone/>
            </a:pPr>
            <a:r>
              <a:t/>
            </a:r>
            <a:endParaRPr/>
          </a:p>
        </p:txBody>
      </p:sp>
      <p:sp>
        <p:nvSpPr>
          <p:cNvPr id="87" name="Shape 87"/>
          <p:cNvSpPr txBox="1"/>
          <p:nvPr>
            <p:ph idx="1" type="body"/>
          </p:nvPr>
        </p:nvSpPr>
        <p:spPr>
          <a:xfrm>
            <a:off x="187900" y="1528950"/>
            <a:ext cx="1843800" cy="2499000"/>
          </a:xfrm>
          <a:prstGeom prst="rect">
            <a:avLst/>
          </a:prstGeom>
        </p:spPr>
        <p:txBody>
          <a:bodyPr anchorCtr="0" anchor="t" bIns="91425" lIns="91425" rIns="91425" tIns="91425">
            <a:noAutofit/>
          </a:bodyPr>
          <a:lstStyle/>
          <a:p>
            <a:pPr lvl="0" rtl="0" algn="ctr">
              <a:spcBef>
                <a:spcPts val="0"/>
              </a:spcBef>
              <a:buNone/>
            </a:pPr>
            <a:r>
              <a:rPr lang="en" sz="1800"/>
              <a:t>Math 6</a:t>
            </a:r>
          </a:p>
          <a:p>
            <a:pPr lvl="0" rtl="0" algn="ctr">
              <a:spcBef>
                <a:spcPts val="0"/>
              </a:spcBef>
              <a:buNone/>
            </a:pPr>
            <a:r>
              <a:rPr lang="en" sz="1800"/>
              <a:t>Pre-Algebra</a:t>
            </a:r>
          </a:p>
          <a:p>
            <a:pPr lvl="0" rtl="0" algn="ctr">
              <a:spcBef>
                <a:spcPts val="0"/>
              </a:spcBef>
              <a:buNone/>
            </a:pPr>
            <a:r>
              <a:rPr lang="en" sz="1800"/>
              <a:t>Algebra 1</a:t>
            </a:r>
          </a:p>
          <a:p>
            <a:pPr lvl="0" rtl="0" algn="ctr">
              <a:spcBef>
                <a:spcPts val="0"/>
              </a:spcBef>
              <a:buNone/>
            </a:pPr>
            <a:r>
              <a:rPr lang="en" sz="1800"/>
              <a:t>Geometry </a:t>
            </a:r>
          </a:p>
          <a:p>
            <a:pPr lvl="0" rtl="0" algn="ctr">
              <a:spcBef>
                <a:spcPts val="0"/>
              </a:spcBef>
              <a:buNone/>
            </a:pPr>
            <a:r>
              <a:rPr lang="en" sz="1800"/>
              <a:t>Algebra 2</a:t>
            </a:r>
          </a:p>
          <a:p>
            <a:pPr lvl="0" rtl="0" algn="ctr">
              <a:spcBef>
                <a:spcPts val="0"/>
              </a:spcBef>
              <a:buNone/>
            </a:pPr>
            <a:r>
              <a:rPr lang="en" sz="1800"/>
              <a:t>IBDP</a:t>
            </a:r>
          </a:p>
        </p:txBody>
      </p:sp>
      <p:sp>
        <p:nvSpPr>
          <p:cNvPr id="88" name="Shape 88"/>
          <p:cNvSpPr txBox="1"/>
          <p:nvPr>
            <p:ph idx="2" type="body"/>
          </p:nvPr>
        </p:nvSpPr>
        <p:spPr>
          <a:xfrm>
            <a:off x="7081125" y="1528950"/>
            <a:ext cx="1945500" cy="2416799"/>
          </a:xfrm>
          <a:prstGeom prst="rect">
            <a:avLst/>
          </a:prstGeom>
        </p:spPr>
        <p:txBody>
          <a:bodyPr anchorCtr="0" anchor="t" bIns="91425" lIns="91425" rIns="91425" tIns="91425">
            <a:noAutofit/>
          </a:bodyPr>
          <a:lstStyle/>
          <a:p>
            <a:pPr lvl="0" rtl="0" algn="ctr">
              <a:spcBef>
                <a:spcPts val="0"/>
              </a:spcBef>
              <a:buNone/>
            </a:pPr>
            <a:r>
              <a:rPr lang="en" sz="1800"/>
              <a:t>Pre-Algebra</a:t>
            </a:r>
          </a:p>
          <a:p>
            <a:pPr lvl="0" rtl="0" algn="ctr">
              <a:spcBef>
                <a:spcPts val="0"/>
              </a:spcBef>
              <a:buNone/>
            </a:pPr>
            <a:r>
              <a:rPr lang="en" sz="1800"/>
              <a:t>Algebra 1</a:t>
            </a:r>
          </a:p>
          <a:p>
            <a:pPr lvl="0" rtl="0" algn="ctr">
              <a:spcBef>
                <a:spcPts val="0"/>
              </a:spcBef>
              <a:buNone/>
            </a:pPr>
            <a:r>
              <a:rPr lang="en" sz="1800"/>
              <a:t>Geometry</a:t>
            </a:r>
          </a:p>
          <a:p>
            <a:pPr lvl="0" rtl="0" algn="ctr">
              <a:spcBef>
                <a:spcPts val="0"/>
              </a:spcBef>
              <a:buNone/>
            </a:pPr>
            <a:r>
              <a:rPr lang="en" sz="1800"/>
              <a:t>Algebra 2</a:t>
            </a:r>
          </a:p>
          <a:p>
            <a:pPr lvl="0" rtl="0" algn="ctr">
              <a:spcBef>
                <a:spcPts val="0"/>
              </a:spcBef>
              <a:buNone/>
            </a:pPr>
            <a:r>
              <a:rPr lang="en" sz="1800"/>
              <a:t>PreCalculus</a:t>
            </a:r>
          </a:p>
          <a:p>
            <a:pPr lvl="0" rtl="0" algn="ctr">
              <a:spcBef>
                <a:spcPts val="0"/>
              </a:spcBef>
              <a:buNone/>
            </a:pPr>
            <a:r>
              <a:rPr lang="en" sz="1800"/>
              <a:t>IBDP</a:t>
            </a:r>
          </a:p>
          <a:p>
            <a:pPr lvl="0" rtl="0">
              <a:spcBef>
                <a:spcPts val="0"/>
              </a:spcBef>
              <a:buNone/>
            </a:pPr>
            <a:r>
              <a:t/>
            </a:r>
            <a:endParaRPr/>
          </a:p>
        </p:txBody>
      </p:sp>
      <p:sp>
        <p:nvSpPr>
          <p:cNvPr id="89" name="Shape 89"/>
          <p:cNvSpPr txBox="1"/>
          <p:nvPr/>
        </p:nvSpPr>
        <p:spPr>
          <a:xfrm>
            <a:off x="538600" y="1221950"/>
            <a:ext cx="1366199" cy="3756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1"/>
                </a:solidFill>
                <a:latin typeface="Oswald"/>
                <a:ea typeface="Oswald"/>
                <a:cs typeface="Oswald"/>
                <a:sym typeface="Oswald"/>
              </a:rPr>
              <a:t>Accelerated</a:t>
            </a:r>
          </a:p>
        </p:txBody>
      </p:sp>
      <p:sp>
        <p:nvSpPr>
          <p:cNvPr id="90" name="Shape 90"/>
          <p:cNvSpPr txBox="1"/>
          <p:nvPr/>
        </p:nvSpPr>
        <p:spPr>
          <a:xfrm>
            <a:off x="2606675" y="1221950"/>
            <a:ext cx="1366199" cy="3756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1"/>
                </a:solidFill>
                <a:latin typeface="Oswald"/>
                <a:ea typeface="Oswald"/>
                <a:cs typeface="Oswald"/>
                <a:sym typeface="Oswald"/>
              </a:rPr>
              <a:t>Traditional</a:t>
            </a:r>
          </a:p>
        </p:txBody>
      </p:sp>
      <p:sp>
        <p:nvSpPr>
          <p:cNvPr id="91" name="Shape 91"/>
          <p:cNvSpPr txBox="1"/>
          <p:nvPr/>
        </p:nvSpPr>
        <p:spPr>
          <a:xfrm>
            <a:off x="5164975" y="1153350"/>
            <a:ext cx="1366199" cy="3756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1"/>
                </a:solidFill>
                <a:latin typeface="Oswald"/>
                <a:ea typeface="Oswald"/>
                <a:cs typeface="Oswald"/>
                <a:sym typeface="Oswald"/>
              </a:rPr>
              <a:t>American</a:t>
            </a:r>
          </a:p>
        </p:txBody>
      </p:sp>
      <p:sp>
        <p:nvSpPr>
          <p:cNvPr id="92" name="Shape 92"/>
          <p:cNvSpPr txBox="1"/>
          <p:nvPr/>
        </p:nvSpPr>
        <p:spPr>
          <a:xfrm>
            <a:off x="7081125" y="1153350"/>
            <a:ext cx="2062800" cy="3756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1"/>
                </a:solidFill>
                <a:latin typeface="Oswald"/>
                <a:ea typeface="Oswald"/>
                <a:cs typeface="Oswald"/>
                <a:sym typeface="Oswald"/>
              </a:rPr>
              <a:t>Gifted and Talented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Math in grades 11 &amp; 12</a:t>
            </a:r>
          </a:p>
        </p:txBody>
      </p:sp>
      <p:sp>
        <p:nvSpPr>
          <p:cNvPr id="98" name="Shape 98"/>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spcBef>
                <a:spcPts val="0"/>
              </a:spcBef>
              <a:buNone/>
            </a:pPr>
            <a:r>
              <a:rPr lang="en"/>
              <a:t>IBDP</a:t>
            </a:r>
          </a:p>
          <a:p>
            <a:pPr indent="-381000" lvl="0" marL="457200" rtl="0">
              <a:spcBef>
                <a:spcPts val="0"/>
              </a:spcBef>
              <a:buSzPct val="100000"/>
            </a:pPr>
            <a:r>
              <a:rPr lang="en" sz="2400"/>
              <a:t>Standard Level Mathematical Studies </a:t>
            </a:r>
          </a:p>
          <a:p>
            <a:pPr indent="-381000" lvl="0" marL="457200" rtl="0">
              <a:spcBef>
                <a:spcPts val="0"/>
              </a:spcBef>
              <a:buSzPct val="100000"/>
            </a:pPr>
            <a:r>
              <a:rPr lang="en" sz="2400"/>
              <a:t>Standard Level Mathematics</a:t>
            </a:r>
          </a:p>
          <a:p>
            <a:pPr indent="-381000" lvl="0" marL="457200" rtl="0">
              <a:spcBef>
                <a:spcPts val="0"/>
              </a:spcBef>
              <a:buSzPct val="100000"/>
            </a:pPr>
            <a:r>
              <a:rPr lang="en" sz="2400"/>
              <a:t>Higher Level Mathematics</a:t>
            </a:r>
          </a:p>
          <a:p>
            <a:pPr lvl="0" rtl="0">
              <a:spcBef>
                <a:spcPts val="0"/>
              </a:spcBef>
              <a:buNone/>
            </a:pPr>
            <a:r>
              <a:t/>
            </a:r>
            <a:endParaRPr/>
          </a:p>
        </p:txBody>
      </p:sp>
      <p:sp>
        <p:nvSpPr>
          <p:cNvPr id="99" name="Shape 99"/>
          <p:cNvSpPr txBox="1"/>
          <p:nvPr>
            <p:ph idx="2" type="body"/>
          </p:nvPr>
        </p:nvSpPr>
        <p:spPr>
          <a:xfrm>
            <a:off x="4368450" y="1200150"/>
            <a:ext cx="4318199" cy="3725699"/>
          </a:xfrm>
          <a:prstGeom prst="rect">
            <a:avLst/>
          </a:prstGeom>
        </p:spPr>
        <p:txBody>
          <a:bodyPr anchorCtr="0" anchor="t" bIns="91425" lIns="91425" rIns="91425" tIns="91425">
            <a:noAutofit/>
          </a:bodyPr>
          <a:lstStyle/>
          <a:p>
            <a:pPr lvl="0" rtl="0">
              <a:spcBef>
                <a:spcPts val="0"/>
              </a:spcBef>
              <a:buNone/>
            </a:pPr>
            <a:r>
              <a:rPr lang="en"/>
              <a:t>Non-DP</a:t>
            </a:r>
          </a:p>
          <a:p>
            <a:pPr indent="-381000" lvl="0" marL="457200" rtl="0">
              <a:spcBef>
                <a:spcPts val="0"/>
              </a:spcBef>
              <a:buSzPct val="100000"/>
            </a:pPr>
            <a:r>
              <a:rPr lang="en" sz="2400"/>
              <a:t>Algebra 2</a:t>
            </a:r>
          </a:p>
          <a:p>
            <a:pPr indent="-381000" lvl="0" marL="457200" rtl="0">
              <a:spcBef>
                <a:spcPts val="0"/>
              </a:spcBef>
              <a:buSzPct val="100000"/>
            </a:pPr>
            <a:r>
              <a:rPr lang="en" sz="2400"/>
              <a:t>Functions and Statistics Applications</a:t>
            </a:r>
          </a:p>
          <a:p>
            <a:pPr indent="-381000" lvl="0" marL="457200" rtl="0">
              <a:spcBef>
                <a:spcPts val="0"/>
              </a:spcBef>
              <a:buSzPct val="100000"/>
            </a:pPr>
            <a:r>
              <a:rPr lang="en" sz="2400"/>
              <a:t>Mathematical Analysis</a:t>
            </a:r>
          </a:p>
          <a:p>
            <a:pPr indent="-381000" lvl="0" marL="457200" rtl="0">
              <a:spcBef>
                <a:spcPts val="0"/>
              </a:spcBef>
              <a:buSzPct val="100000"/>
            </a:pPr>
            <a:r>
              <a:rPr lang="en" sz="2400"/>
              <a:t>Statistics</a:t>
            </a:r>
          </a:p>
          <a:p>
            <a:pPr indent="-381000" lvl="0" marL="457200" rtl="0">
              <a:spcBef>
                <a:spcPts val="0"/>
              </a:spcBef>
              <a:buSzPct val="100000"/>
            </a:pPr>
            <a:r>
              <a:rPr lang="en" sz="2400"/>
              <a:t>PreCalculus</a:t>
            </a:r>
          </a:p>
          <a:p>
            <a:pPr indent="-381000" lvl="0" marL="457200" rtl="0">
              <a:spcBef>
                <a:spcPts val="0"/>
              </a:spcBef>
              <a:buSzPct val="100000"/>
            </a:pPr>
            <a:r>
              <a:rPr lang="en" sz="2400"/>
              <a:t>Calculus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GAA Math Curriculum</a:t>
            </a:r>
          </a:p>
        </p:txBody>
      </p:sp>
      <p:sp>
        <p:nvSpPr>
          <p:cNvPr id="105" name="Shape 10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sz="2400"/>
              <a:t>“The standards themselves do not dictate curriculum, pedagogy, or delivery of content. </a:t>
            </a:r>
          </a:p>
          <a:p>
            <a:pPr lvl="0" rtl="0">
              <a:spcBef>
                <a:spcPts val="0"/>
              </a:spcBef>
              <a:buNone/>
            </a:pPr>
            <a:r>
              <a:rPr lang="en" sz="2400"/>
              <a:t>… For example, many students in the U.S. today take Algebra I in the 8th grade, and in some states this is a requirement. The standards  (in grades 5‐7 at GAA) contain the prerequisites to prepare students for Algebra I by 8th grade.”</a:t>
            </a:r>
          </a:p>
          <a:p>
            <a:pPr lvl="0" rtl="0" algn="r">
              <a:spcBef>
                <a:spcPts val="0"/>
              </a:spcBef>
              <a:buNone/>
            </a:pPr>
            <a:r>
              <a:rPr lang="en" sz="2400" u="sng">
                <a:solidFill>
                  <a:schemeClr val="hlink"/>
                </a:solidFill>
                <a:hlinkClick r:id="rId3"/>
              </a:rPr>
              <a:t>www.projectaero.org</a:t>
            </a:r>
            <a:r>
              <a:rPr lang="en" sz="2400"/>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Alignment of AERO standards</a:t>
            </a:r>
          </a:p>
        </p:txBody>
      </p:sp>
      <p:sp>
        <p:nvSpPr>
          <p:cNvPr id="111" name="Shape 111"/>
          <p:cNvSpPr txBox="1"/>
          <p:nvPr>
            <p:ph idx="1" type="body"/>
          </p:nvPr>
        </p:nvSpPr>
        <p:spPr>
          <a:xfrm>
            <a:off x="311700" y="1152475"/>
            <a:ext cx="3999899" cy="3416400"/>
          </a:xfrm>
          <a:prstGeom prst="rect">
            <a:avLst/>
          </a:prstGeom>
        </p:spPr>
        <p:txBody>
          <a:bodyPr anchorCtr="0" anchor="t" bIns="91425" lIns="91425" rIns="91425" tIns="91425">
            <a:noAutofit/>
          </a:bodyPr>
          <a:lstStyle/>
          <a:p>
            <a:pPr lvl="0" rtl="0" algn="r">
              <a:lnSpc>
                <a:spcPct val="150000"/>
              </a:lnSpc>
              <a:spcBef>
                <a:spcPts val="0"/>
              </a:spcBef>
              <a:spcAft>
                <a:spcPts val="0"/>
              </a:spcAft>
              <a:buNone/>
            </a:pPr>
            <a:r>
              <a:rPr lang="en" sz="2400">
                <a:solidFill>
                  <a:schemeClr val="dk1"/>
                </a:solidFill>
              </a:rPr>
              <a:t>Math 6</a:t>
            </a:r>
          </a:p>
          <a:p>
            <a:pPr lvl="0" rtl="0" algn="r">
              <a:lnSpc>
                <a:spcPct val="150000"/>
              </a:lnSpc>
              <a:spcBef>
                <a:spcPts val="0"/>
              </a:spcBef>
              <a:spcAft>
                <a:spcPts val="0"/>
              </a:spcAft>
              <a:buNone/>
            </a:pPr>
            <a:r>
              <a:rPr lang="en" sz="2400">
                <a:solidFill>
                  <a:schemeClr val="dk1"/>
                </a:solidFill>
              </a:rPr>
              <a:t>Math 7</a:t>
            </a:r>
          </a:p>
          <a:p>
            <a:pPr lvl="0" rtl="0" algn="r">
              <a:lnSpc>
                <a:spcPct val="150000"/>
              </a:lnSpc>
              <a:spcBef>
                <a:spcPts val="0"/>
              </a:spcBef>
              <a:spcAft>
                <a:spcPts val="0"/>
              </a:spcAft>
              <a:buNone/>
            </a:pPr>
            <a:r>
              <a:rPr lang="en" sz="2400">
                <a:solidFill>
                  <a:schemeClr val="dk1"/>
                </a:solidFill>
              </a:rPr>
              <a:t>Pre-Algebra</a:t>
            </a:r>
          </a:p>
          <a:p>
            <a:pPr lvl="0" rtl="0" algn="r">
              <a:lnSpc>
                <a:spcPct val="200000"/>
              </a:lnSpc>
              <a:spcBef>
                <a:spcPts val="0"/>
              </a:spcBef>
              <a:spcAft>
                <a:spcPts val="0"/>
              </a:spcAft>
              <a:buNone/>
            </a:pPr>
            <a:r>
              <a:rPr lang="en" sz="2400">
                <a:solidFill>
                  <a:schemeClr val="dk1"/>
                </a:solidFill>
              </a:rPr>
              <a:t>Algebra 1</a:t>
            </a:r>
          </a:p>
          <a:p>
            <a:pPr lvl="0" rtl="0" algn="r">
              <a:lnSpc>
                <a:spcPct val="200000"/>
              </a:lnSpc>
              <a:spcBef>
                <a:spcPts val="0"/>
              </a:spcBef>
              <a:spcAft>
                <a:spcPts val="0"/>
              </a:spcAft>
              <a:buNone/>
            </a:pPr>
            <a:r>
              <a:rPr lang="en" sz="2400">
                <a:solidFill>
                  <a:schemeClr val="dk1"/>
                </a:solidFill>
              </a:rPr>
              <a:t>Geometry </a:t>
            </a:r>
          </a:p>
          <a:p>
            <a:pPr lvl="0" rtl="0" algn="r">
              <a:lnSpc>
                <a:spcPct val="200000"/>
              </a:lnSpc>
              <a:spcBef>
                <a:spcPts val="0"/>
              </a:spcBef>
              <a:spcAft>
                <a:spcPts val="0"/>
              </a:spcAft>
              <a:buNone/>
            </a:pPr>
            <a:r>
              <a:rPr lang="en" sz="2400">
                <a:solidFill>
                  <a:schemeClr val="dk1"/>
                </a:solidFill>
              </a:rPr>
              <a:t>Algebra 2</a:t>
            </a:r>
          </a:p>
          <a:p>
            <a:pPr lvl="0">
              <a:spcBef>
                <a:spcPts val="0"/>
              </a:spcBef>
              <a:buNone/>
            </a:pPr>
            <a:r>
              <a:t/>
            </a:r>
            <a:endParaRPr/>
          </a:p>
        </p:txBody>
      </p:sp>
      <p:sp>
        <p:nvSpPr>
          <p:cNvPr id="112" name="Shape 112"/>
          <p:cNvSpPr txBox="1"/>
          <p:nvPr>
            <p:ph idx="2" type="body"/>
          </p:nvPr>
        </p:nvSpPr>
        <p:spPr>
          <a:xfrm>
            <a:off x="4832400" y="1152475"/>
            <a:ext cx="3999899" cy="3416400"/>
          </a:xfrm>
          <a:prstGeom prst="rect">
            <a:avLst/>
          </a:prstGeom>
        </p:spPr>
        <p:txBody>
          <a:bodyPr anchorCtr="0" anchor="t" bIns="91425" lIns="91425" rIns="91425" tIns="91425">
            <a:noAutofit/>
          </a:bodyPr>
          <a:lstStyle/>
          <a:p>
            <a:pPr lvl="0" rtl="0">
              <a:spcBef>
                <a:spcPts val="0"/>
              </a:spcBef>
              <a:buNone/>
            </a:pPr>
            <a:r>
              <a:rPr lang="en" sz="1800"/>
              <a:t>grade 6 and some of grade 7</a:t>
            </a:r>
          </a:p>
          <a:p>
            <a:pPr lvl="0" rtl="0">
              <a:spcBef>
                <a:spcPts val="0"/>
              </a:spcBef>
              <a:buNone/>
            </a:pPr>
            <a:r>
              <a:rPr lang="en" sz="1800"/>
              <a:t>grade 7</a:t>
            </a:r>
          </a:p>
          <a:p>
            <a:pPr lvl="0" rtl="0">
              <a:spcBef>
                <a:spcPts val="0"/>
              </a:spcBef>
              <a:buNone/>
            </a:pPr>
            <a:r>
              <a:rPr lang="en" sz="1800"/>
              <a:t>grade 8 and some of grade 7</a:t>
            </a:r>
          </a:p>
          <a:p>
            <a:pPr lvl="0" rtl="0">
              <a:lnSpc>
                <a:spcPct val="100000"/>
              </a:lnSpc>
              <a:spcBef>
                <a:spcPts val="0"/>
              </a:spcBef>
              <a:spcAft>
                <a:spcPts val="0"/>
              </a:spcAft>
              <a:buNone/>
            </a:pPr>
            <a:r>
              <a:rPr lang="en" sz="1800"/>
              <a:t>numbers &amp; number system, algebra, functions </a:t>
            </a:r>
          </a:p>
          <a:p>
            <a:pPr lvl="0" rtl="0">
              <a:lnSpc>
                <a:spcPct val="100000"/>
              </a:lnSpc>
              <a:spcBef>
                <a:spcPts val="0"/>
              </a:spcBef>
              <a:spcAft>
                <a:spcPts val="0"/>
              </a:spcAft>
              <a:buNone/>
            </a:pPr>
            <a:r>
              <a:t/>
            </a:r>
            <a:endParaRPr sz="1800"/>
          </a:p>
          <a:p>
            <a:pPr lvl="0" rtl="0">
              <a:lnSpc>
                <a:spcPct val="100000"/>
              </a:lnSpc>
              <a:spcBef>
                <a:spcPts val="0"/>
              </a:spcBef>
              <a:spcAft>
                <a:spcPts val="0"/>
              </a:spcAft>
              <a:buNone/>
            </a:pPr>
            <a:r>
              <a:rPr lang="en" sz="1800"/>
              <a:t>geometry</a:t>
            </a:r>
          </a:p>
          <a:p>
            <a:pPr lvl="0" rtl="0">
              <a:lnSpc>
                <a:spcPct val="100000"/>
              </a:lnSpc>
              <a:spcBef>
                <a:spcPts val="0"/>
              </a:spcBef>
              <a:spcAft>
                <a:spcPts val="0"/>
              </a:spcAft>
              <a:buNone/>
            </a:pPr>
            <a:r>
              <a:t/>
            </a:r>
            <a:endParaRPr sz="1800"/>
          </a:p>
          <a:p>
            <a:pPr lvl="0">
              <a:lnSpc>
                <a:spcPct val="100000"/>
              </a:lnSpc>
              <a:spcBef>
                <a:spcPts val="0"/>
              </a:spcBef>
              <a:spcAft>
                <a:spcPts val="0"/>
              </a:spcAft>
              <a:buNone/>
            </a:pPr>
            <a:r>
              <a:rPr lang="en" sz="1800"/>
              <a:t>numbers &amp; number system, algebra, functions, quantities, data analysis &amp; probability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Summer Studies</a:t>
            </a:r>
          </a:p>
        </p:txBody>
      </p:sp>
      <p:sp>
        <p:nvSpPr>
          <p:cNvPr id="118" name="Shape 118"/>
          <p:cNvSpPr txBox="1"/>
          <p:nvPr>
            <p:ph idx="1" type="body"/>
          </p:nvPr>
        </p:nvSpPr>
        <p:spPr>
          <a:xfrm>
            <a:off x="311700" y="1152475"/>
            <a:ext cx="7943700" cy="3416400"/>
          </a:xfrm>
          <a:prstGeom prst="rect">
            <a:avLst/>
          </a:prstGeom>
        </p:spPr>
        <p:txBody>
          <a:bodyPr anchorCtr="0" anchor="t" bIns="91425" lIns="91425" rIns="91425" tIns="91425">
            <a:noAutofit/>
          </a:bodyPr>
          <a:lstStyle/>
          <a:p>
            <a:pPr lvl="0" rtl="0">
              <a:spcBef>
                <a:spcPts val="0"/>
              </a:spcBef>
              <a:buNone/>
            </a:pPr>
            <a:r>
              <a:rPr lang="en" sz="1800"/>
              <a:t>Doing online courses over the summer or outside of school is only recommended for students needing review.</a:t>
            </a:r>
          </a:p>
          <a:p>
            <a:pPr lvl="0" rtl="0">
              <a:spcBef>
                <a:spcPts val="0"/>
              </a:spcBef>
              <a:buNone/>
            </a:pPr>
            <a:r>
              <a:rPr lang="en" sz="1800"/>
              <a:t>We discourage doing courses outside of school resulting in skipping a “level”.</a:t>
            </a: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